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05"/>
  </p:notesMasterIdLst>
  <p:sldIdLst>
    <p:sldId id="366" r:id="rId2"/>
    <p:sldId id="273" r:id="rId3"/>
    <p:sldId id="300" r:id="rId4"/>
    <p:sldId id="274" r:id="rId5"/>
    <p:sldId id="270" r:id="rId6"/>
    <p:sldId id="281" r:id="rId7"/>
    <p:sldId id="315" r:id="rId8"/>
    <p:sldId id="316" r:id="rId9"/>
    <p:sldId id="322" r:id="rId10"/>
    <p:sldId id="317" r:id="rId11"/>
    <p:sldId id="320" r:id="rId12"/>
    <p:sldId id="318" r:id="rId13"/>
    <p:sldId id="301" r:id="rId14"/>
    <p:sldId id="264" r:id="rId15"/>
    <p:sldId id="319" r:id="rId16"/>
    <p:sldId id="280" r:id="rId17"/>
    <p:sldId id="314" r:id="rId18"/>
    <p:sldId id="282" r:id="rId19"/>
    <p:sldId id="323" r:id="rId20"/>
    <p:sldId id="324" r:id="rId21"/>
    <p:sldId id="329" r:id="rId22"/>
    <p:sldId id="272" r:id="rId23"/>
    <p:sldId id="328" r:id="rId24"/>
    <p:sldId id="291" r:id="rId25"/>
    <p:sldId id="304" r:id="rId26"/>
    <p:sldId id="287" r:id="rId27"/>
    <p:sldId id="332" r:id="rId28"/>
    <p:sldId id="286" r:id="rId29"/>
    <p:sldId id="288" r:id="rId30"/>
    <p:sldId id="333" r:id="rId31"/>
    <p:sldId id="338" r:id="rId32"/>
    <p:sldId id="339" r:id="rId33"/>
    <p:sldId id="334" r:id="rId34"/>
    <p:sldId id="335" r:id="rId35"/>
    <p:sldId id="336" r:id="rId36"/>
    <p:sldId id="309" r:id="rId37"/>
    <p:sldId id="312" r:id="rId38"/>
    <p:sldId id="310" r:id="rId39"/>
    <p:sldId id="325" r:id="rId40"/>
    <p:sldId id="326" r:id="rId41"/>
    <p:sldId id="290" r:id="rId42"/>
    <p:sldId id="305" r:id="rId43"/>
    <p:sldId id="307" r:id="rId44"/>
    <p:sldId id="306" r:id="rId45"/>
    <p:sldId id="308" r:id="rId46"/>
    <p:sldId id="330" r:id="rId47"/>
    <p:sldId id="331" r:id="rId48"/>
    <p:sldId id="292" r:id="rId49"/>
    <p:sldId id="327" r:id="rId50"/>
    <p:sldId id="337" r:id="rId51"/>
    <p:sldId id="303" r:id="rId52"/>
    <p:sldId id="350" r:id="rId53"/>
    <p:sldId id="352" r:id="rId54"/>
    <p:sldId id="351" r:id="rId55"/>
    <p:sldId id="353" r:id="rId56"/>
    <p:sldId id="340" r:id="rId57"/>
    <p:sldId id="341" r:id="rId58"/>
    <p:sldId id="342" r:id="rId59"/>
    <p:sldId id="345" r:id="rId60"/>
    <p:sldId id="346" r:id="rId61"/>
    <p:sldId id="343" r:id="rId62"/>
    <p:sldId id="347" r:id="rId63"/>
    <p:sldId id="348" r:id="rId64"/>
    <p:sldId id="344" r:id="rId65"/>
    <p:sldId id="349" r:id="rId66"/>
    <p:sldId id="313" r:id="rId67"/>
    <p:sldId id="354" r:id="rId68"/>
    <p:sldId id="356" r:id="rId69"/>
    <p:sldId id="365" r:id="rId70"/>
    <p:sldId id="363" r:id="rId71"/>
    <p:sldId id="355" r:id="rId72"/>
    <p:sldId id="359" r:id="rId73"/>
    <p:sldId id="357" r:id="rId74"/>
    <p:sldId id="358" r:id="rId75"/>
    <p:sldId id="364" r:id="rId76"/>
    <p:sldId id="361" r:id="rId77"/>
    <p:sldId id="321" r:id="rId78"/>
    <p:sldId id="362" r:id="rId79"/>
    <p:sldId id="384" r:id="rId80"/>
    <p:sldId id="386" r:id="rId81"/>
    <p:sldId id="385" r:id="rId82"/>
    <p:sldId id="388" r:id="rId83"/>
    <p:sldId id="389" r:id="rId84"/>
    <p:sldId id="387" r:id="rId85"/>
    <p:sldId id="390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02" r:id="rId101"/>
    <p:sldId id="382" r:id="rId102"/>
    <p:sldId id="383" r:id="rId103"/>
    <p:sldId id="367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366"/>
            <p14:sldId id="273"/>
            <p14:sldId id="300"/>
            <p14:sldId id="274"/>
          </p14:sldIdLst>
        </p14:section>
        <p14:section name="START CODE" id="{B9B51309-D148-4332-87C2-07BE32FBCA3B}">
          <p14:sldIdLst>
            <p14:sldId id="270"/>
            <p14:sldId id="281"/>
            <p14:sldId id="315"/>
            <p14:sldId id="316"/>
            <p14:sldId id="322"/>
            <p14:sldId id="317"/>
            <p14:sldId id="320"/>
            <p14:sldId id="318"/>
            <p14:sldId id="301"/>
            <p14:sldId id="264"/>
            <p14:sldId id="319"/>
            <p14:sldId id="280"/>
            <p14:sldId id="314"/>
            <p14:sldId id="282"/>
            <p14:sldId id="323"/>
            <p14:sldId id="324"/>
            <p14:sldId id="329"/>
            <p14:sldId id="272"/>
            <p14:sldId id="328"/>
            <p14:sldId id="291"/>
            <p14:sldId id="304"/>
            <p14:sldId id="287"/>
            <p14:sldId id="332"/>
            <p14:sldId id="286"/>
            <p14:sldId id="288"/>
            <p14:sldId id="333"/>
            <p14:sldId id="338"/>
            <p14:sldId id="339"/>
            <p14:sldId id="334"/>
            <p14:sldId id="335"/>
            <p14:sldId id="336"/>
            <p14:sldId id="309"/>
            <p14:sldId id="312"/>
            <p14:sldId id="310"/>
            <p14:sldId id="325"/>
            <p14:sldId id="326"/>
            <p14:sldId id="290"/>
            <p14:sldId id="305"/>
            <p14:sldId id="307"/>
            <p14:sldId id="306"/>
            <p14:sldId id="308"/>
            <p14:sldId id="330"/>
            <p14:sldId id="331"/>
            <p14:sldId id="292"/>
            <p14:sldId id="327"/>
            <p14:sldId id="337"/>
            <p14:sldId id="303"/>
            <p14:sldId id="350"/>
            <p14:sldId id="352"/>
            <p14:sldId id="351"/>
            <p14:sldId id="353"/>
            <p14:sldId id="340"/>
            <p14:sldId id="341"/>
            <p14:sldId id="342"/>
            <p14:sldId id="345"/>
            <p14:sldId id="346"/>
            <p14:sldId id="343"/>
            <p14:sldId id="347"/>
            <p14:sldId id="348"/>
            <p14:sldId id="344"/>
            <p14:sldId id="349"/>
            <p14:sldId id="313"/>
            <p14:sldId id="354"/>
            <p14:sldId id="356"/>
            <p14:sldId id="365"/>
            <p14:sldId id="363"/>
            <p14:sldId id="355"/>
            <p14:sldId id="359"/>
            <p14:sldId id="357"/>
            <p14:sldId id="358"/>
            <p14:sldId id="364"/>
            <p14:sldId id="361"/>
            <p14:sldId id="321"/>
            <p14:sldId id="362"/>
            <p14:sldId id="384"/>
            <p14:sldId id="386"/>
            <p14:sldId id="385"/>
            <p14:sldId id="388"/>
            <p14:sldId id="389"/>
            <p14:sldId id="387"/>
            <p14:sldId id="390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02"/>
            <p14:sldId id="382"/>
            <p14:sldId id="383"/>
            <p14:sldId id="367"/>
          </p14:sldIdLst>
        </p14:section>
        <p14:section name="Extra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EBEBEB"/>
    <a:srgbClr val="F8F8F8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5847" autoAdjust="0"/>
  </p:normalViewPr>
  <p:slideViewPr>
    <p:cSldViewPr snapToGrid="0">
      <p:cViewPr varScale="1">
        <p:scale>
          <a:sx n="99" d="100"/>
          <a:sy n="99" d="100"/>
        </p:scale>
        <p:origin x="2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02T11:27:00.12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6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3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0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8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45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2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2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47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1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88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5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19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60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3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49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3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09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8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71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1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78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74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samtarmizi/laravel-spr/tree/master/database/see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mtarmizi/laravel-spr/tree/master/database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9.png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mtarmizi/laravel-spr/commit/f5e85dcda0efc4e48186691e3f330f6278dcee52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5.png"/><Relationship Id="rId4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samtarmizi/laravel-spr/commit/6b0d8b3c64bd42c58af97fc49b2c48d983273f1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tarmizi/laravel-spr/commit/7a5b5f3b643bcb8a265af3bb9f4e94e3aef95aa1" TargetMode="External"/><Relationship Id="rId2" Type="http://schemas.openxmlformats.org/officeDocument/2006/relationships/hyperlink" Target="https://github.com/samtarmizi/laravel-spr/commit/1c925853f61da081f0e3ce298e58a4a423b660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mtarmizi/laravel-spr/commit/2513b55c65bc4d27afa5004144ee2c7d41b3cbd7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armizi/laravel-spr/blob/f024cb1035331aa1e845db71e5321ba154016140/resources/views/trainings/show.blade.php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armizi/laravel-spr/blob/f024cb1035331aa1e845db71e5321ba154016140/resources/views/trainings/edit.blade.php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8" y="1343771"/>
            <a:ext cx="9662643" cy="3220278"/>
          </a:xfrm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01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Pemula – Pertengahan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bit.ly/fstmtube </a:t>
            </a: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3912041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3912042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77" y="927739"/>
            <a:ext cx="4796232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42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3087-D288-9843-99B7-59B1B6C7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 </a:t>
            </a:r>
            <a:r>
              <a:rPr lang="en-US" dirty="0" err="1"/>
              <a:t>Laragon</a:t>
            </a:r>
            <a:endParaRPr lang="en-US" dirty="0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691549-1197-EE4B-9089-A23B3BBB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551405"/>
            <a:ext cx="7424791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1FBD2-C60F-124E-AD0A-CF65F73AFD19}"/>
              </a:ext>
            </a:extLst>
          </p:cNvPr>
          <p:cNvSpPr txBox="1"/>
          <p:nvPr/>
        </p:nvSpPr>
        <p:spPr>
          <a:xfrm>
            <a:off x="8778240" y="2715065"/>
            <a:ext cx="2926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 </a:t>
            </a:r>
            <a:r>
              <a:rPr lang="en-US" dirty="0" err="1"/>
              <a:t>Laragon</a:t>
            </a:r>
            <a:r>
              <a:rPr lang="en-US" dirty="0"/>
              <a:t> will served port 80 for Apache and port 3306 for 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E6E71-67CF-46FB-A655-11F2D2E4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FB814-6E26-41EA-AD55-F14F6A0C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77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70E05-6489-B349-8E38-84064F772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0"/>
          <a:stretch/>
        </p:blipFill>
        <p:spPr>
          <a:xfrm>
            <a:off x="4531850" y="2669637"/>
            <a:ext cx="7099300" cy="29849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9FABF-1F99-4478-AB1F-714BC993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70463-7D77-43A7-98C5-9D3583BE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599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php artisan </a:t>
            </a:r>
            <a:r>
              <a:rPr lang="en-MY" dirty="0" err="1"/>
              <a:t>route:list</a:t>
            </a:r>
            <a:endParaRPr lang="en-MY" dirty="0"/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61" b="-1014"/>
          <a:stretch/>
        </p:blipFill>
        <p:spPr>
          <a:xfrm>
            <a:off x="0" y="3783723"/>
            <a:ext cx="12192000" cy="14188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B281A-2459-4CA0-82B6-274EC2B2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BA906-563D-4ECF-BEF6-3686963F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1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Named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96B78-4F16-3344-85C0-BA5975D8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870956"/>
            <a:ext cx="11290683" cy="1515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FD7D2-E7A2-1540-A248-A86F3ACF1556}"/>
              </a:ext>
            </a:extLst>
          </p:cNvPr>
          <p:cNvSpPr txBox="1"/>
          <p:nvPr/>
        </p:nvSpPr>
        <p:spPr>
          <a:xfrm>
            <a:off x="716975" y="215235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route with model binding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AB7F8-9D16-4D5E-9F4F-B939BC54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B61D-8455-4D60-888C-61D913C3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61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A099-89A0-4594-A353-673389DC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D6E7-08A1-41BC-A0DC-CE68A813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85C9B-2CA6-4F29-A72D-79D7D367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BBE06-6A9C-4AF6-B9D2-BEC0931D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6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5E46-31E4-BF4E-A416-1964D005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79A1F-E3F9-6B4D-9B90-D63F1D7F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78" y="1445343"/>
            <a:ext cx="7641020" cy="50618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22965-0524-4794-85FE-581BAB8A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B210F-E401-4307-BC1B-025C0AA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B29A-6885-D84D-BAAF-7946DBF0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project with Pretty URL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4A37F-0DFF-0B4A-9A77-E3413FDCE6F5}"/>
              </a:ext>
            </a:extLst>
          </p:cNvPr>
          <p:cNvSpPr txBox="1"/>
          <p:nvPr/>
        </p:nvSpPr>
        <p:spPr>
          <a:xfrm>
            <a:off x="4498492" y="5917223"/>
            <a:ext cx="543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the Pretty </a:t>
            </a:r>
            <a:r>
              <a:rPr lang="en-US" dirty="0" err="1"/>
              <a:t>url</a:t>
            </a:r>
            <a:r>
              <a:rPr lang="en-US" dirty="0"/>
              <a:t> in browser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591FE-C52B-4B90-B97C-58CB06F8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A535-5C98-41FA-AF4C-77693ED5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D85CE-34FA-4D4B-A551-48FC91ACF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6" r="29687" b="23333"/>
          <a:stretch/>
        </p:blipFill>
        <p:spPr>
          <a:xfrm>
            <a:off x="1744980" y="1261227"/>
            <a:ext cx="8686561" cy="4655996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A193549-D723-4ED2-82EA-87CBBF372F0C}"/>
              </a:ext>
            </a:extLst>
          </p:cNvPr>
          <p:cNvSpPr/>
          <p:nvPr/>
        </p:nvSpPr>
        <p:spPr>
          <a:xfrm>
            <a:off x="4792980" y="5035089"/>
            <a:ext cx="118872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55D009C-550A-4135-B09B-E09D9953D366}"/>
              </a:ext>
            </a:extLst>
          </p:cNvPr>
          <p:cNvSpPr/>
          <p:nvPr/>
        </p:nvSpPr>
        <p:spPr>
          <a:xfrm>
            <a:off x="7635240" y="3366309"/>
            <a:ext cx="20193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2015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C252-C9D7-D34A-9C2C-53CC5151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DB credentials in .env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236EC5-25F9-1048-906E-B6F237453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49" t="60155" r="11075"/>
          <a:stretch/>
        </p:blipFill>
        <p:spPr>
          <a:xfrm>
            <a:off x="2644726" y="2332422"/>
            <a:ext cx="5693755" cy="29298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937DD-427E-490F-B1E2-7CFCD7D4C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0F13C-5F8C-4D4C-A97C-C0D4670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BA29-E025-46E3-8F65-0D4A995D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dirty="0" err="1"/>
              <a:t>phpmyadmin.Net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5A044-2DAB-4DD6-9C58-1AEB9E93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23" y="1640464"/>
            <a:ext cx="6851375" cy="4552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655D7-F31E-074A-B88E-F5CDE1BA155A}"/>
              </a:ext>
            </a:extLst>
          </p:cNvPr>
          <p:cNvSpPr txBox="1"/>
          <p:nvPr/>
        </p:nvSpPr>
        <p:spPr>
          <a:xfrm>
            <a:off x="7709095" y="2940148"/>
            <a:ext cx="4051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access</a:t>
            </a:r>
          </a:p>
          <a:p>
            <a:endParaRPr lang="en-US" dirty="0"/>
          </a:p>
          <a:p>
            <a:r>
              <a:rPr lang="en-US" dirty="0"/>
              <a:t>http://localhost/</a:t>
            </a:r>
            <a:r>
              <a:rPr lang="en-US" dirty="0" err="1"/>
              <a:t>pma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E121B-CCDF-420B-833B-794DA31B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C402D-BF2D-4BC3-9741-DDB37F5D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6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BE41-9AA7-4544-ABCA-264AA624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Phpmyadmin</a:t>
            </a:r>
            <a:r>
              <a:rPr lang="en-US" dirty="0"/>
              <a:t> </a:t>
            </a:r>
            <a:r>
              <a:rPr lang="en-US" dirty="0" err="1"/>
              <a:t>config.inc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E23CD-E4ED-BF49-B2CC-88917BCC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2185182"/>
            <a:ext cx="9144000" cy="36207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6CD47-9C88-4B8F-ACF7-7C171483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E0673-A78B-40B1-B349-D23ABF57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Authentication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94" y="2410848"/>
            <a:ext cx="6044684" cy="28926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7AEA-DF04-5040-A34B-483223B5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E33A-E2F9-F84E-886F-3D7E7C543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6120C-2F92-504C-BDE3-EF9EE5967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5"/>
          <a:stretch/>
        </p:blipFill>
        <p:spPr>
          <a:xfrm>
            <a:off x="1407117" y="1927274"/>
            <a:ext cx="9144000" cy="38653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688F6-98AA-481C-B31B-DF0E1D8E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64920-11B2-40B1-841C-D70BEA0F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1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375D-EDA9-234C-9628-06D7EF23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A6BC-F4DA-1844-9581-1ADA9124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8" y="1623410"/>
            <a:ext cx="5031812" cy="192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3B5B5-B029-DF4D-80E6-A299255F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26" y="2155110"/>
            <a:ext cx="6305576" cy="302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E90B3-05E1-B147-9165-717A3162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28" y="4181431"/>
            <a:ext cx="5031812" cy="13355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6624F-F597-4879-835A-8A561C28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532C9-5DF8-40D9-A2B8-AC76F9EB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3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759817" y="1206305"/>
            <a:ext cx="9048566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t03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 err="1">
                <a:solidFill>
                  <a:srgbClr val="FFFF00"/>
                </a:solidFill>
              </a:rPr>
              <a:t>Pangkalan</a:t>
            </a:r>
            <a:r>
              <a:rPr lang="en-MY" sz="6000" dirty="0">
                <a:solidFill>
                  <a:srgbClr val="FFFF00"/>
                </a:solidFill>
              </a:rPr>
              <a:t> data – migration, </a:t>
            </a:r>
            <a:r>
              <a:rPr lang="en-MY" sz="6000" dirty="0" err="1">
                <a:solidFill>
                  <a:srgbClr val="FFFF00"/>
                </a:solidFill>
              </a:rPr>
              <a:t>seeder</a:t>
            </a:r>
            <a:r>
              <a:rPr lang="en-MY" sz="6000" dirty="0">
                <a:solidFill>
                  <a:srgbClr val="FFFF00"/>
                </a:solidFill>
              </a:rPr>
              <a:t> &amp; factory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705318" y="3354060"/>
            <a:ext cx="9103065" cy="113385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74" y="436515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15" y="436515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FE7CE-607F-45DF-8730-69FE9BD0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17" y="365139"/>
            <a:ext cx="2264170" cy="6124579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71706E8D-E664-481D-BE4C-69C15EBB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868DE878-1F21-4130-96F2-291A816DDF03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1556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8" y="1828000"/>
            <a:ext cx="9662643" cy="2222695"/>
          </a:xfrm>
        </p:spPr>
        <p:txBody>
          <a:bodyPr>
            <a:no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01</a:t>
            </a:r>
            <a:b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b="1" dirty="0">
                <a:solidFill>
                  <a:schemeClr val="bg1"/>
                </a:solidFill>
              </a:rPr>
              <a:t>Bina Projek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7200" b="1" dirty="0">
                <a:solidFill>
                  <a:schemeClr val="bg1"/>
                </a:solidFill>
              </a:rPr>
              <a:t>Laravel Pemula</a:t>
            </a: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51" y="4403049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33" y="4417457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309" y="629534"/>
            <a:ext cx="44291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6690BC-56F9-4574-BED0-C5A823EA1E7E}"/>
              </a:ext>
            </a:extLst>
          </p:cNvPr>
          <p:cNvSpPr/>
          <p:nvPr/>
        </p:nvSpPr>
        <p:spPr>
          <a:xfrm>
            <a:off x="6583680" y="3863340"/>
            <a:ext cx="4448631" cy="2806077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5388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34FD-8311-4757-BFB5-099EAD2B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995F-A11D-4D99-B225-2CFF7B21E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2359F-DAF6-4485-8AC1-6F34B4C78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2" t="3667" r="10813" b="9889"/>
          <a:stretch/>
        </p:blipFill>
        <p:spPr>
          <a:xfrm>
            <a:off x="1159689" y="464820"/>
            <a:ext cx="9872622" cy="5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8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817" y="1937729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Migrations</a:t>
            </a:r>
          </a:p>
          <a:p>
            <a:r>
              <a:rPr lang="en-MY" dirty="0"/>
              <a:t>Migrations are like version control for your database.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440CC-225B-7D4E-BC74-DFF30B616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83"/>
          <a:stretch/>
        </p:blipFill>
        <p:spPr>
          <a:xfrm>
            <a:off x="523752" y="3429000"/>
            <a:ext cx="5960011" cy="931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BDF86-31D4-E945-88EB-BA3B584E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36" y="1642105"/>
            <a:ext cx="6311435" cy="30459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409ED-F010-4EC1-B1A6-11E07438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79DD6-1581-4080-8D7E-76517178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9C3BB1-BE92-4B1C-857B-33B00CE89373}"/>
              </a:ext>
            </a:extLst>
          </p:cNvPr>
          <p:cNvSpPr/>
          <p:nvPr/>
        </p:nvSpPr>
        <p:spPr>
          <a:xfrm>
            <a:off x="5410200" y="2026920"/>
            <a:ext cx="5730240" cy="167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638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4B82-5DCE-46B8-98B1-7FD9AC53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DF69-2938-432D-AFA8-A25D47AB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025D7-0EBF-46D8-A4B9-DBC79C0D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02459-8FED-4609-A61A-A24F4AC5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A2A7C-6B57-4DF6-9867-DD43F9586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7" b="64558"/>
          <a:stretch/>
        </p:blipFill>
        <p:spPr>
          <a:xfrm>
            <a:off x="715166" y="1521113"/>
            <a:ext cx="9918640" cy="20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F16-B675-F046-A21C-0269D75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315D-B7CF-BC47-8DDB-1CD7925B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18870" cy="4351338"/>
          </a:xfrm>
        </p:spPr>
        <p:txBody>
          <a:bodyPr/>
          <a:lstStyle/>
          <a:p>
            <a:pPr algn="just"/>
            <a:r>
              <a:rPr lang="en-MY" dirty="0"/>
              <a:t>Models typically live in the app directory.</a:t>
            </a:r>
          </a:p>
          <a:p>
            <a:r>
              <a:rPr lang="en-MY" dirty="0"/>
              <a:t>All Eloquent models extend Illuminate\Database\Eloquent\Model class.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9EB6D-6DBF-D14B-9CF4-F37009CF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3429000"/>
            <a:ext cx="42926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2EEDD-03AC-644B-BD28-A30267F1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1970"/>
          <a:stretch/>
        </p:blipFill>
        <p:spPr>
          <a:xfrm>
            <a:off x="5643966" y="1759098"/>
            <a:ext cx="5943600" cy="1842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FF829-D25A-C34A-9E7D-011E0F298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14"/>
          <a:stretch/>
        </p:blipFill>
        <p:spPr>
          <a:xfrm>
            <a:off x="5711482" y="4710456"/>
            <a:ext cx="5943600" cy="2487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9AB4B-38D5-4084-8E0B-2D4EE9E9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C1F8-9437-4CDD-8E28-A0821FB1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F16-B675-F046-A21C-0269D75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79F96-BF29-E24F-8649-419BC23B7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00"/>
          <a:stretch/>
        </p:blipFill>
        <p:spPr>
          <a:xfrm>
            <a:off x="576298" y="3868624"/>
            <a:ext cx="509281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6562F-C915-F14A-9A7A-D667EEF6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13"/>
          <a:stretch/>
        </p:blipFill>
        <p:spPr>
          <a:xfrm>
            <a:off x="604434" y="5634118"/>
            <a:ext cx="5092810" cy="78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F864F-0BD0-3A44-9649-830404056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98" b="36513"/>
          <a:stretch/>
        </p:blipFill>
        <p:spPr>
          <a:xfrm>
            <a:off x="604434" y="4452908"/>
            <a:ext cx="5092810" cy="1103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5C6AC-B14C-5B47-B5BB-D4BFC86CCCED}"/>
              </a:ext>
            </a:extLst>
          </p:cNvPr>
          <p:cNvSpPr txBox="1"/>
          <p:nvPr/>
        </p:nvSpPr>
        <p:spPr>
          <a:xfrm>
            <a:off x="6195646" y="3915796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to specify custom table.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648E6-7911-9944-80F5-91B2C5FAB4F8}"/>
              </a:ext>
            </a:extLst>
          </p:cNvPr>
          <p:cNvSpPr txBox="1"/>
          <p:nvPr/>
        </p:nvSpPr>
        <p:spPr>
          <a:xfrm>
            <a:off x="6231816" y="4819923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mutator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47B1D-CB5D-D44F-864A-A869C882B9F6}"/>
              </a:ext>
            </a:extLst>
          </p:cNvPr>
          <p:cNvSpPr txBox="1"/>
          <p:nvPr/>
        </p:nvSpPr>
        <p:spPr>
          <a:xfrm>
            <a:off x="6231816" y="5704847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local scope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0BFEC8-2169-A442-9BA8-DCCE6FE47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05" b="31409"/>
          <a:stretch/>
        </p:blipFill>
        <p:spPr>
          <a:xfrm>
            <a:off x="124264" y="1983489"/>
            <a:ext cx="5943600" cy="816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CD18F-2004-A443-BC9C-B8E3AD5E3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63" t="26275" r="-136163" b="-25656"/>
          <a:stretch/>
        </p:blipFill>
        <p:spPr>
          <a:xfrm>
            <a:off x="9220200" y="2461370"/>
            <a:ext cx="5943600" cy="3811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3264ED-972B-D74A-8EC8-386C2BEA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10" t="68944" r="20834" b="9770"/>
          <a:stretch/>
        </p:blipFill>
        <p:spPr>
          <a:xfrm>
            <a:off x="35517" y="2884958"/>
            <a:ext cx="4747498" cy="816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CFF06-2E2E-784A-A34D-0A5F47629CBF}"/>
              </a:ext>
            </a:extLst>
          </p:cNvPr>
          <p:cNvSpPr txBox="1"/>
          <p:nvPr/>
        </p:nvSpPr>
        <p:spPr>
          <a:xfrm>
            <a:off x="6195646" y="1916000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used to define fillable attributes.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532E4-C3AD-314A-82ED-CAB827326A4F}"/>
              </a:ext>
            </a:extLst>
          </p:cNvPr>
          <p:cNvSpPr txBox="1"/>
          <p:nvPr/>
        </p:nvSpPr>
        <p:spPr>
          <a:xfrm>
            <a:off x="6146495" y="2884958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relationship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820C2-FE2A-4B44-BE14-4324DD12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49148-0F26-4D2A-AE40-90E6C02C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04FCCB-AEFF-4DE8-AB59-E772F13EF6E6}"/>
              </a:ext>
            </a:extLst>
          </p:cNvPr>
          <p:cNvSpPr/>
          <p:nvPr/>
        </p:nvSpPr>
        <p:spPr>
          <a:xfrm>
            <a:off x="312420" y="1729740"/>
            <a:ext cx="5539740" cy="1077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FE6083-DF77-4A55-A915-04093722FD0B}"/>
              </a:ext>
            </a:extLst>
          </p:cNvPr>
          <p:cNvSpPr/>
          <p:nvPr/>
        </p:nvSpPr>
        <p:spPr>
          <a:xfrm>
            <a:off x="371615" y="3656946"/>
            <a:ext cx="5539740" cy="7877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856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28" y="1839255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Seeds</a:t>
            </a:r>
          </a:p>
          <a:p>
            <a:r>
              <a:rPr lang="en-MY" dirty="0"/>
              <a:t>Laravel includes a simple method </a:t>
            </a:r>
            <a:br>
              <a:rPr lang="en-MY" dirty="0"/>
            </a:br>
            <a:r>
              <a:rPr lang="en-MY" dirty="0"/>
              <a:t>of seeding your database with </a:t>
            </a:r>
            <a:br>
              <a:rPr lang="en-MY" dirty="0"/>
            </a:br>
            <a:r>
              <a:rPr lang="en-MY" dirty="0"/>
              <a:t>test data using seed classes.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AF5C-209C-D144-B022-A7717E5B0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45" r="16921" b="50579"/>
          <a:stretch/>
        </p:blipFill>
        <p:spPr>
          <a:xfrm>
            <a:off x="0" y="4356877"/>
            <a:ext cx="5802862" cy="1196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B45BB-6055-4948-B9CF-8200EA92F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457" y="1839255"/>
            <a:ext cx="8477544" cy="2176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82DA9-E57C-BC4F-B694-D2334C2A9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520" y="4742369"/>
            <a:ext cx="4653771" cy="1018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977FE-EBD1-B54D-94CE-A8FE84FABB5E}"/>
              </a:ext>
            </a:extLst>
          </p:cNvPr>
          <p:cNvSpPr txBox="1"/>
          <p:nvPr/>
        </p:nvSpPr>
        <p:spPr>
          <a:xfrm>
            <a:off x="6230520" y="4356877"/>
            <a:ext cx="4937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 </a:t>
            </a:r>
            <a:r>
              <a:rPr lang="en-MY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MY" sz="1100" dirty="0"/>
              <a:t>/</a:t>
            </a:r>
            <a:r>
              <a:rPr lang="en-MY" sz="1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seeds</a:t>
            </a:r>
            <a:r>
              <a:rPr lang="en-MY" sz="1100" dirty="0"/>
              <a:t>/</a:t>
            </a:r>
            <a:r>
              <a:rPr lang="en-MY" sz="1100" b="1" dirty="0" err="1"/>
              <a:t>DatabaseSeeder.php</a:t>
            </a:r>
            <a:endParaRPr lang="en-MY" sz="1100" dirty="0"/>
          </a:p>
          <a:p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56E08-639A-0F4D-A260-120182E2AB6F}"/>
              </a:ext>
            </a:extLst>
          </p:cNvPr>
          <p:cNvSpPr txBox="1"/>
          <p:nvPr/>
        </p:nvSpPr>
        <p:spPr>
          <a:xfrm>
            <a:off x="3627120" y="1463555"/>
            <a:ext cx="493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 </a:t>
            </a:r>
            <a:r>
              <a:rPr lang="en-MY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MY" sz="1100" dirty="0"/>
              <a:t>/</a:t>
            </a:r>
            <a:r>
              <a:rPr lang="en-MY" sz="1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seeds</a:t>
            </a:r>
            <a:r>
              <a:rPr lang="en-MY" sz="1100" dirty="0"/>
              <a:t>/</a:t>
            </a:r>
            <a:r>
              <a:rPr lang="en-MY" sz="1100" dirty="0" err="1"/>
              <a:t>TrainingsTableSeeder.php</a:t>
            </a:r>
            <a:endParaRPr lang="en-MY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0D20E-D653-4A69-BA63-57F502E8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8EEE72-AFF3-40C2-98BF-01CADEC8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B8C1FD-F7CA-434F-B812-BD767DDDE05C}"/>
              </a:ext>
            </a:extLst>
          </p:cNvPr>
          <p:cNvSpPr/>
          <p:nvPr/>
        </p:nvSpPr>
        <p:spPr>
          <a:xfrm>
            <a:off x="3985260" y="2181328"/>
            <a:ext cx="5615940" cy="1077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6217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6484-D98E-402B-B5D4-495DBC0F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Working with Database : run </a:t>
            </a:r>
            <a:r>
              <a:rPr lang="en-MY" dirty="0" err="1"/>
              <a:t>seeder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C294-9195-4073-8A0A-034B763A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B87C7-F7FE-45A1-9B7E-08D576BA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AC736-088C-448C-B7A1-422DE973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85C61-D5CE-4001-8F7E-1CF3F254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05" r="16921" b="34661"/>
          <a:stretch/>
        </p:blipFill>
        <p:spPr>
          <a:xfrm>
            <a:off x="755540" y="1825625"/>
            <a:ext cx="8223639" cy="18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81" y="1839255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Factories</a:t>
            </a:r>
          </a:p>
          <a:p>
            <a:r>
              <a:rPr lang="en-MY" dirty="0"/>
              <a:t>Laravel has a feature called model factories that allows you to build fake data for your models.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1DDC-5CA9-FA4E-9786-346F0057D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17" b="20982"/>
          <a:stretch/>
        </p:blipFill>
        <p:spPr>
          <a:xfrm>
            <a:off x="47313" y="3463737"/>
            <a:ext cx="6665773" cy="11125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99894-FF20-4D6E-AA49-6D6BBB78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AAC-7689-4226-94F1-B429F96C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D8E5-54F1-4192-98F7-06A891B0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76"/>
          <a:stretch/>
        </p:blipFill>
        <p:spPr>
          <a:xfrm>
            <a:off x="5421997" y="4876800"/>
            <a:ext cx="6436450" cy="1544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E38C4D-A6FB-0447-ADA5-6F7EDE66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20" y="1601144"/>
            <a:ext cx="6282827" cy="30485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55288D-15AE-430A-8D7F-D788C8523E94}"/>
              </a:ext>
            </a:extLst>
          </p:cNvPr>
          <p:cNvSpPr/>
          <p:nvPr/>
        </p:nvSpPr>
        <p:spPr>
          <a:xfrm>
            <a:off x="6096000" y="2925052"/>
            <a:ext cx="4564380" cy="86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5846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383" y="2812132"/>
            <a:ext cx="5386629" cy="1480722"/>
          </a:xfrm>
        </p:spPr>
        <p:txBody>
          <a:bodyPr>
            <a:normAutofit/>
          </a:bodyPr>
          <a:lstStyle/>
          <a:p>
            <a:r>
              <a:rPr lang="en-US" b="1" dirty="0"/>
              <a:t>How to create and run migrations, seeder and factory?</a:t>
            </a:r>
            <a:endParaRPr lang="en-US" dirty="0"/>
          </a:p>
          <a:p>
            <a:r>
              <a:rPr lang="en-US" dirty="0"/>
              <a:t>Here are the example.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12C17-B741-1847-9B20-33843739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89" y="0"/>
            <a:ext cx="5960011" cy="71049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56B042-88C1-412A-8892-A843E1D3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356352"/>
            <a:ext cx="2895600" cy="365125"/>
          </a:xfrm>
        </p:spPr>
        <p:txBody>
          <a:bodyPr/>
          <a:lstStyle/>
          <a:p>
            <a:r>
              <a:rPr lang="en-US" dirty="0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27768-24E8-4B17-A428-61DB42F2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3D1D-EDD6-B449-A355-E885E548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99696"/>
            <a:ext cx="10749367" cy="1208868"/>
          </a:xfrm>
        </p:spPr>
        <p:txBody>
          <a:bodyPr>
            <a:normAutofit/>
          </a:bodyPr>
          <a:lstStyle/>
          <a:p>
            <a:r>
              <a:rPr lang="en-MY" b="1" dirty="0"/>
              <a:t>Module Outcome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BD26-4F37-D848-A6F9-EDD1239C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65319" cy="4351338"/>
          </a:xfrm>
        </p:spPr>
        <p:txBody>
          <a:bodyPr>
            <a:normAutofit/>
          </a:bodyPr>
          <a:lstStyle/>
          <a:p>
            <a:r>
              <a:rPr lang="en-MY" b="1" dirty="0"/>
              <a:t>Day 1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Create Laravel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Views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23D8-CF91-AB45-B911-2DEF9DE786FA}"/>
              </a:ext>
            </a:extLst>
          </p:cNvPr>
          <p:cNvSpPr txBox="1">
            <a:spLocks/>
          </p:cNvSpPr>
          <p:nvPr/>
        </p:nvSpPr>
        <p:spPr>
          <a:xfrm>
            <a:off x="5548533" y="1825625"/>
            <a:ext cx="4465319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/>
              <a:t>What will be needed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Laragon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phpMyAdmin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VS 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58B3E-8D70-48A6-84AE-43A5F86E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1C62-4573-4508-9FFC-4EA17E20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8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57836" y="1051569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t04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Views</a:t>
            </a:r>
            <a:b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(create form)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16195" y="3691055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230FC-6C19-4599-90EB-8505AF483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33214"/>
            <a:ext cx="2818616" cy="6164124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0D69413F-995B-4EDF-AD86-0CC490AE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91FD951F-70A6-4FAC-B566-70AC2095EA71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78930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053520" y="1184832"/>
            <a:ext cx="9665786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t05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Views</a:t>
            </a:r>
            <a:b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(save new record)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786103" y="3802833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E3C640-1F9A-4CD9-98EA-4656612B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17716"/>
            <a:ext cx="2951462" cy="6179622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F10274AB-F182-4650-9EEF-FD9958F5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3A4FA41B-2804-4CD9-99BE-CF5FCB54E54B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64503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03860" y="942963"/>
            <a:ext cx="11419763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t06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Views</a:t>
            </a:r>
            <a:b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(list records in index)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892947" y="3692343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9ED0B1-4E6C-4437-9E8C-54EC9275D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" y="422649"/>
            <a:ext cx="2400508" cy="6012701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EAF451E7-22A7-4FA0-96DE-20D6CA3C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C4C4071B-2A59-4F74-BCB8-BEB48BE42C63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3297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6690BC-56F9-4574-BED0-C5A823EA1E7E}"/>
              </a:ext>
            </a:extLst>
          </p:cNvPr>
          <p:cNvSpPr/>
          <p:nvPr/>
        </p:nvSpPr>
        <p:spPr>
          <a:xfrm>
            <a:off x="1034387" y="4535729"/>
            <a:ext cx="4956420" cy="2255773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64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3542-948C-4CE3-9DE0-DE455B23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10" y="402956"/>
            <a:ext cx="10632667" cy="829159"/>
          </a:xfrm>
        </p:spPr>
        <p:txBody>
          <a:bodyPr>
            <a:normAutofit/>
          </a:bodyPr>
          <a:lstStyle/>
          <a:p>
            <a:r>
              <a:rPr lang="en-MY" dirty="0"/>
              <a:t>Create new record interface (</a:t>
            </a:r>
            <a:r>
              <a:rPr lang="en-MY" dirty="0" err="1"/>
              <a:t>create.blade.php</a:t>
            </a:r>
            <a:r>
              <a:rPr lang="en-MY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22425-A778-4E68-94F4-0AE8422E84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BD471-AB4C-4F4A-8F67-CD4757159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8" t="17628" r="11398" b="5875"/>
          <a:stretch/>
        </p:blipFill>
        <p:spPr>
          <a:xfrm>
            <a:off x="3498280" y="1292737"/>
            <a:ext cx="8361488" cy="53809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484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FCDA-CA30-4B15-8374-E352CCA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11" y="476251"/>
            <a:ext cx="10515600" cy="968614"/>
          </a:xfrm>
        </p:spPr>
        <p:txBody>
          <a:bodyPr/>
          <a:lstStyle/>
          <a:p>
            <a:r>
              <a:rPr lang="en-MY" dirty="0"/>
              <a:t>Training </a:t>
            </a:r>
            <a:r>
              <a:rPr lang="en-MY" dirty="0" err="1"/>
              <a:t>index.blade.php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FF2DA-F4D2-4752-9720-2466A555B5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0975C-D73B-449E-811D-06F9B568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5" y="1602028"/>
            <a:ext cx="9513189" cy="47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9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5" y="1316736"/>
            <a:ext cx="5660136" cy="5039615"/>
          </a:xfrm>
        </p:spPr>
        <p:txBody>
          <a:bodyPr>
            <a:normAutofit/>
          </a:bodyPr>
          <a:lstStyle/>
          <a:p>
            <a:r>
              <a:rPr lang="en-US" dirty="0"/>
              <a:t>Views contain the HTML served by your application and separate your controller / application logic from your presentation logic. </a:t>
            </a:r>
          </a:p>
          <a:p>
            <a:endParaRPr lang="en-US" dirty="0"/>
          </a:p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</a:t>
            </a:r>
          </a:p>
          <a:p>
            <a:pPr marL="342900" indent="-342900">
              <a:buAutoNum type="arabicPeriod"/>
            </a:pPr>
            <a:r>
              <a:rPr lang="en-US" dirty="0"/>
              <a:t>Create training folder</a:t>
            </a:r>
          </a:p>
          <a:p>
            <a:pPr marL="342900" indent="-342900">
              <a:buAutoNum type="arabicPeriod"/>
            </a:pPr>
            <a:r>
              <a:rPr lang="en-US" dirty="0"/>
              <a:t>Inside training folder, create:</a:t>
            </a:r>
          </a:p>
          <a:p>
            <a:pPr marL="1028700" lvl="1" indent="-342900">
              <a:buAutoNum type="arabicPeriod"/>
            </a:pPr>
            <a:r>
              <a:rPr lang="en-US" dirty="0" err="1"/>
              <a:t>create.blade.php</a:t>
            </a:r>
            <a:endParaRPr lang="en-US" dirty="0"/>
          </a:p>
          <a:p>
            <a:pPr marL="1028700" lvl="1" indent="-342900">
              <a:buAutoNum type="arabicPeriod"/>
            </a:pPr>
            <a:r>
              <a:rPr lang="en-US" dirty="0" err="1"/>
              <a:t>index.blade.php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32F8-6846-E742-B35E-8E4221EF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3659"/>
          <a:stretch/>
        </p:blipFill>
        <p:spPr>
          <a:xfrm>
            <a:off x="7115517" y="1480344"/>
            <a:ext cx="2997200" cy="334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20FF1-DC84-8249-9FE7-65ABB9D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15" b="20544"/>
          <a:stretch/>
        </p:blipFill>
        <p:spPr>
          <a:xfrm>
            <a:off x="7115517" y="4825218"/>
            <a:ext cx="2997200" cy="3802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2670F-1ED1-46AF-94AE-5EFA6589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0ED68-8D9E-467C-92C8-531781BE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Create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58" y="185776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</a:t>
            </a:r>
            <a:r>
              <a:rPr lang="en-US" b="1" dirty="0"/>
              <a:t>resources/views/trainings/</a:t>
            </a:r>
            <a:r>
              <a:rPr lang="en-US" b="1" dirty="0" err="1"/>
              <a:t>create.blade.php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6B67D-ADCF-6A4D-9750-33B67F21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62" y="0"/>
            <a:ext cx="7259053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7360C-553F-D147-B1E5-7619C2736D96}"/>
              </a:ext>
            </a:extLst>
          </p:cNvPr>
          <p:cNvCxnSpPr>
            <a:cxnSpLocks/>
          </p:cNvCxnSpPr>
          <p:nvPr/>
        </p:nvCxnSpPr>
        <p:spPr>
          <a:xfrm>
            <a:off x="6189785" y="1636649"/>
            <a:ext cx="618806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A2A2E-A5DF-1441-9EC3-EDE736A4BA32}"/>
              </a:ext>
            </a:extLst>
          </p:cNvPr>
          <p:cNvCxnSpPr>
            <a:cxnSpLocks/>
          </p:cNvCxnSpPr>
          <p:nvPr/>
        </p:nvCxnSpPr>
        <p:spPr>
          <a:xfrm>
            <a:off x="12377852" y="1636649"/>
            <a:ext cx="0" cy="41451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0EE02-FFE8-864E-9536-356B0AFA36DC}"/>
              </a:ext>
            </a:extLst>
          </p:cNvPr>
          <p:cNvCxnSpPr>
            <a:cxnSpLocks/>
          </p:cNvCxnSpPr>
          <p:nvPr/>
        </p:nvCxnSpPr>
        <p:spPr>
          <a:xfrm>
            <a:off x="6189785" y="5781822"/>
            <a:ext cx="618806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B2FB0C-F9F7-8748-B8E8-15C878922FD3}"/>
              </a:ext>
            </a:extLst>
          </p:cNvPr>
          <p:cNvCxnSpPr>
            <a:cxnSpLocks/>
          </p:cNvCxnSpPr>
          <p:nvPr/>
        </p:nvCxnSpPr>
        <p:spPr>
          <a:xfrm>
            <a:off x="6189785" y="1636649"/>
            <a:ext cx="0" cy="41451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1DCB3-7ACE-4CEF-8803-69128161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71FA0-294A-4DFD-9DE0-AA8A3799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1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Index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resources/views/trainings/</a:t>
            </a:r>
            <a:r>
              <a:rPr lang="en-US" dirty="0" err="1"/>
              <a:t>index.blade.php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54B2D-BAB0-EC4B-8D96-011607B8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648803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B2FB0C-F9F7-8748-B8E8-15C878922FD3}"/>
              </a:ext>
            </a:extLst>
          </p:cNvPr>
          <p:cNvCxnSpPr/>
          <p:nvPr/>
        </p:nvCxnSpPr>
        <p:spPr>
          <a:xfrm>
            <a:off x="7047914" y="1505243"/>
            <a:ext cx="0" cy="45438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A2A2E-A5DF-1441-9EC3-EDE736A4BA32}"/>
              </a:ext>
            </a:extLst>
          </p:cNvPr>
          <p:cNvCxnSpPr>
            <a:cxnSpLocks/>
          </p:cNvCxnSpPr>
          <p:nvPr/>
        </p:nvCxnSpPr>
        <p:spPr>
          <a:xfrm>
            <a:off x="11744803" y="1505242"/>
            <a:ext cx="0" cy="4497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7360C-553F-D147-B1E5-7619C2736D96}"/>
              </a:ext>
            </a:extLst>
          </p:cNvPr>
          <p:cNvCxnSpPr>
            <a:cxnSpLocks/>
          </p:cNvCxnSpPr>
          <p:nvPr/>
        </p:nvCxnSpPr>
        <p:spPr>
          <a:xfrm flipV="1">
            <a:off x="7047914" y="1505242"/>
            <a:ext cx="469688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0EE02-FFE8-864E-9536-356B0AFA36DC}"/>
              </a:ext>
            </a:extLst>
          </p:cNvPr>
          <p:cNvCxnSpPr>
            <a:cxnSpLocks/>
          </p:cNvCxnSpPr>
          <p:nvPr/>
        </p:nvCxnSpPr>
        <p:spPr>
          <a:xfrm flipV="1">
            <a:off x="7047914" y="6002432"/>
            <a:ext cx="469688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F93FE-4911-4290-A0AB-CEF528EE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FA90-E023-401B-A9FE-BBE36D9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6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3500" y="1206305"/>
            <a:ext cx="9048566" cy="22226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t07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Controller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79001" y="3354060"/>
            <a:ext cx="9103065" cy="113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http://fstm.kuis.edu.my/blog/laravel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4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6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6A7434-672B-4C8D-BB59-FF3F60C96E4B}"/>
              </a:ext>
            </a:extLst>
          </p:cNvPr>
          <p:cNvSpPr/>
          <p:nvPr/>
        </p:nvSpPr>
        <p:spPr>
          <a:xfrm>
            <a:off x="4418857" y="2395600"/>
            <a:ext cx="3354286" cy="1747062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1799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4351338"/>
          </a:xfrm>
        </p:spPr>
        <p:txBody>
          <a:bodyPr/>
          <a:lstStyle/>
          <a:p>
            <a:r>
              <a:rPr lang="en-US" dirty="0"/>
              <a:t>Instead of defining all of your request handling logic as Closures in route files, you may wish to organize this behavior using Controller classes. </a:t>
            </a:r>
          </a:p>
          <a:p>
            <a:r>
              <a:rPr lang="en-US" dirty="0"/>
              <a:t>Controllers can group related request handling logic into a single class. </a:t>
            </a:r>
          </a:p>
          <a:p>
            <a:r>
              <a:rPr lang="en-US" dirty="0"/>
              <a:t>Controllers are stored in </a:t>
            </a:r>
            <a:r>
              <a:rPr lang="en-US" dirty="0" err="1"/>
              <a:t>the.app</a:t>
            </a:r>
            <a:r>
              <a:rPr lang="en-US" dirty="0"/>
              <a:t>/Http/Controllers directory.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B2621-84E6-7C47-BCC4-86BA9506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86" y="1513645"/>
            <a:ext cx="4140200" cy="436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4" y="4614863"/>
            <a:ext cx="4978400" cy="15621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55CA4-DA4F-4C8B-9F85-1E7078AA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C62E2-11F9-424B-9F80-3B5D045F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15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2591630"/>
          </a:xfrm>
        </p:spPr>
        <p:txBody>
          <a:bodyPr/>
          <a:lstStyle/>
          <a:p>
            <a:r>
              <a:rPr lang="en-US" dirty="0"/>
              <a:t>7 method in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4" y="2599004"/>
            <a:ext cx="4978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08B7B-9734-E94D-B6CA-4795B577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4" y="1389063"/>
            <a:ext cx="1397000" cy="4787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FC2C7-3479-4866-AC94-93581080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B5B9B-8909-4216-9B6E-F45C0C05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341675-4DB7-41B7-9BFE-EC206A86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66" y="3344934"/>
            <a:ext cx="6976662" cy="65556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B4C8DD-2FB0-461E-A624-4161BD1D1657}"/>
              </a:ext>
            </a:extLst>
          </p:cNvPr>
          <p:cNvSpPr/>
          <p:nvPr/>
        </p:nvSpPr>
        <p:spPr>
          <a:xfrm>
            <a:off x="6934200" y="1760220"/>
            <a:ext cx="2727960" cy="8387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65385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98"/>
          <a:stretch/>
        </p:blipFill>
        <p:spPr>
          <a:xfrm>
            <a:off x="1425428" y="1440400"/>
            <a:ext cx="8618904" cy="90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93217-4952-CF40-86E7-7CEE52DA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28" y="2417936"/>
            <a:ext cx="9248824" cy="1732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2070B-E5C5-FF4D-A37E-485F5EE85D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08026" y="4353366"/>
            <a:ext cx="5542182" cy="124376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6F901-5758-4C37-85A8-C1A076B3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D26FD-C24B-43B7-9486-22FC1A1D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67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40400"/>
            <a:ext cx="10412671" cy="228753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BB8B0-17D1-0C47-9932-2D40FE7ACD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778" y="3429000"/>
            <a:ext cx="7967461" cy="3009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CF21F-45AE-41B1-BF98-7A298DAB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00D4-EE87-46E4-8755-6B2CA0B5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84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55"/>
          <a:stretch/>
        </p:blipFill>
        <p:spPr>
          <a:xfrm>
            <a:off x="1537967" y="1914848"/>
            <a:ext cx="6325872" cy="677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3576E5-63B1-5642-A1C2-867C7BE5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941"/>
            <a:ext cx="6457068" cy="54885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FC2D8-5F8F-A94A-9AB4-1C125419AB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13012" y="137160"/>
            <a:ext cx="6457068" cy="656897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73B2EF4-A05A-5643-8045-4D29583DCA0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2148" y="5991227"/>
            <a:ext cx="4518755" cy="3651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C7FFC-A2C3-43C6-9272-1953705E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2"/>
            <a:ext cx="2895600" cy="365125"/>
          </a:xfrm>
        </p:spPr>
        <p:txBody>
          <a:bodyPr/>
          <a:lstStyle/>
          <a:p>
            <a:r>
              <a:rPr lang="en-US" dirty="0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F586-2EC6-4819-8EE7-0A7EF94A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92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3500" y="1206305"/>
            <a:ext cx="10481342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t09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Routing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711777" y="3230649"/>
            <a:ext cx="9103065" cy="113385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133" y="4364505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74" y="4364505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531EF-76B5-42C6-A8A4-CB01D749F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37" y="430181"/>
            <a:ext cx="2323471" cy="6107147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C27ED37B-12AE-4D2C-8AB8-971EF947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C8DE574B-BA77-4EB6-8506-75F9DDEBA068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06914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936F6F-F962-47DE-8F57-A89A1C5674B2}"/>
              </a:ext>
            </a:extLst>
          </p:cNvPr>
          <p:cNvSpPr/>
          <p:nvPr/>
        </p:nvSpPr>
        <p:spPr>
          <a:xfrm>
            <a:off x="4114800" y="142805"/>
            <a:ext cx="3544786" cy="2059482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3016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92E1A-8EA5-C04C-9F94-A782E196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64" y="1825625"/>
            <a:ext cx="6172108" cy="35341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0912B-E9F2-4491-B446-AC362B52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F14ED-F9BA-425A-B2FB-AC9E2557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3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81" y="2648288"/>
            <a:ext cx="2832100" cy="16891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430ED-23FC-4DEB-B597-1F0BE197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A2D4F-8343-457E-83B7-D9F914E1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Create Laravel First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Install Laravel by issuing the Composer create-project command in your terminal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9D9F5-4B33-2B42-9AD7-4A36CB74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74" y="3334362"/>
            <a:ext cx="7112711" cy="332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57D13-D948-8D41-9D6C-F88739103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458062"/>
            <a:ext cx="7315200" cy="8763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33DA5-1ACC-42D6-AA39-8E62FD80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6FDA2-4431-491C-9B62-709D03BC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A53363-1A4E-4280-916B-CCF4C1D2C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8" b="54026"/>
          <a:stretch/>
        </p:blipFill>
        <p:spPr>
          <a:xfrm>
            <a:off x="0" y="2789696"/>
            <a:ext cx="12192000" cy="2916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E31C6-5DED-469B-A734-ED38A179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Simple routing ( routes/</a:t>
            </a:r>
            <a:r>
              <a:rPr lang="en-MY" dirty="0" err="1"/>
              <a:t>web.php</a:t>
            </a:r>
            <a:r>
              <a:rPr lang="en-MY" dirty="0"/>
              <a:t>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E849-B8A6-4BBF-991E-27DBD3954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6D074-4D2A-4CC6-A303-BB26E31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BB43F-DA06-43AE-A400-7603FA98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7C815-6770-4C77-95A7-1BBCB79E0F04}"/>
              </a:ext>
            </a:extLst>
          </p:cNvPr>
          <p:cNvSpPr txBox="1"/>
          <p:nvPr/>
        </p:nvSpPr>
        <p:spPr>
          <a:xfrm>
            <a:off x="7060123" y="4063151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index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FC3B164-516D-4FCA-9DF2-F16706499A62}"/>
              </a:ext>
            </a:extLst>
          </p:cNvPr>
          <p:cNvSpPr/>
          <p:nvPr/>
        </p:nvSpPr>
        <p:spPr>
          <a:xfrm>
            <a:off x="6705987" y="4156377"/>
            <a:ext cx="50330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8417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sz="2400" dirty="0"/>
              <a:t>php artisan route:list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31"/>
          <a:stretch/>
        </p:blipFill>
        <p:spPr>
          <a:xfrm>
            <a:off x="0" y="2823827"/>
            <a:ext cx="12192000" cy="10307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2227-3E71-4D61-A4DE-1CF55B2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B6216-0911-4DF6-A749-9E45ED8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18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7ABF-FF41-4535-92D1-10DAD5BF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route:list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056AB-E4BD-4047-BFA3-8FD27461C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023F1-7E98-4751-B768-1ED94FEE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CFB31-E52D-45A5-96A1-A82BD7D3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9A021-6A69-49DF-868E-FA5F64B01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38" b="10848"/>
          <a:stretch/>
        </p:blipFill>
        <p:spPr>
          <a:xfrm>
            <a:off x="0" y="2169762"/>
            <a:ext cx="12192000" cy="394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94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9242-2446-46A8-8226-3324203E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19E7-8D2E-4D61-9E11-8766CF08A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929E7-55DE-4C15-A219-D68FDCC8B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6890C-0026-4204-AC57-F8892407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0A96F-AABA-450C-9D8C-EA8C4BD6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0" y="1141090"/>
            <a:ext cx="13970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3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0D96-74DC-4934-A198-2E4B21CA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Advanced ROUTING: group &amp; named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BACC-E09F-4C8B-BF74-CB78CC9E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F1B-402A-444D-8B40-D9BA92FF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FFFDC-6D8B-46D9-AA18-105E69D7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823DD-2362-4253-84EC-7263B78DA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1" t="7796" r="5741" b="8475"/>
          <a:stretch/>
        </p:blipFill>
        <p:spPr>
          <a:xfrm>
            <a:off x="1339311" y="1178743"/>
            <a:ext cx="10749367" cy="56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5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7245-CAB2-4AAC-9479-1988FC1C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route:list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93FC-FC15-4FE0-8567-A9DB1A465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7104D-12CC-4D96-BB90-9C2F3AD9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60B93-D832-4679-862E-5AA1C7E1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CC442-549E-4E23-AAA5-EE90ACD6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051" b="26554"/>
          <a:stretch/>
        </p:blipFill>
        <p:spPr>
          <a:xfrm>
            <a:off x="69742" y="1615376"/>
            <a:ext cx="12057682" cy="51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62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163874" y="2862072"/>
            <a:ext cx="6502101" cy="1133856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Tarmizi Sanusi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Khirulnizam Abd Rahman</a:t>
            </a:r>
          </a:p>
          <a:p>
            <a:pPr marL="0" indent="0" algn="r">
              <a:buNone/>
            </a:pPr>
            <a:r>
              <a:rPr lang="en-MY" sz="3500" dirty="0">
                <a:solidFill>
                  <a:schemeClr val="bg1"/>
                </a:solidFill>
              </a:rPr>
              <a:t>fstm.kuis.edu.my/blog/</a:t>
            </a:r>
            <a:r>
              <a:rPr lang="en-MY" sz="3500" dirty="0" err="1">
                <a:solidFill>
                  <a:schemeClr val="bg1"/>
                </a:solidFill>
              </a:rPr>
              <a:t>laravel</a:t>
            </a:r>
            <a:endParaRPr lang="en-US" sz="35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MY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AFF3A9-2281-4858-8F54-10CA7FED27A1}"/>
              </a:ext>
            </a:extLst>
          </p:cNvPr>
          <p:cNvSpPr txBox="1">
            <a:spLocks/>
          </p:cNvSpPr>
          <p:nvPr/>
        </p:nvSpPr>
        <p:spPr>
          <a:xfrm>
            <a:off x="5599376" y="1206305"/>
            <a:ext cx="6066599" cy="222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t07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Search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42369-AB34-4C9F-AE0A-CC8538E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54" y="4246944"/>
            <a:ext cx="1977412" cy="2124568"/>
          </a:xfrm>
          <a:prstGeom prst="rect">
            <a:avLst/>
          </a:prstGeom>
        </p:spPr>
      </p:pic>
      <p:pic>
        <p:nvPicPr>
          <p:cNvPr id="11" name="Picture 4" descr="Image result for fstm logo">
            <a:extLst>
              <a:ext uri="{FF2B5EF4-FFF2-40B4-BE49-F238E27FC236}">
                <a16:creationId xmlns:a16="http://schemas.microsoft.com/office/drawing/2014/main" id="{500CDEEE-8C0E-40D3-8775-919AB11D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95" y="424694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FB2906-8EC6-4EAE-A913-30A18B843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68" y="449440"/>
            <a:ext cx="3199603" cy="5922072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EDB92650-EA03-4816-B1DE-17AC4FBC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F6E9FA32-B166-48D6-A995-81F11A955C0F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72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B35-492E-0B47-B32D-1289AB55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DEEF-96BE-0844-90A5-E829C6B1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Create form to input keyword</a:t>
            </a:r>
          </a:p>
          <a:p>
            <a:pPr marL="342900" indent="-342900">
              <a:buAutoNum type="arabicPeriod"/>
            </a:pPr>
            <a:r>
              <a:rPr lang="en-US" dirty="0"/>
              <a:t>Query the keyword that match with title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5839E-EB0D-2C4F-806F-176F4DC3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04" y="2872361"/>
            <a:ext cx="9308123" cy="251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EEA5E-A5D6-DA4E-B5C8-9695B5EB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0" y="5539120"/>
            <a:ext cx="6278212" cy="617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E3DEA-9872-CE47-B0C6-9AA8D6B5FD83}"/>
              </a:ext>
            </a:extLst>
          </p:cNvPr>
          <p:cNvSpPr txBox="1"/>
          <p:nvPr/>
        </p:nvSpPr>
        <p:spPr>
          <a:xfrm>
            <a:off x="1079242" y="6254397"/>
            <a:ext cx="1003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hlinkClick r:id="rId4"/>
              </a:rPr>
              <a:t>https://github.com/samtarmizi/laravel-spr/commit/f5e85dcda0efc4e48186691e3f330f6278dcee52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FB409-B550-49F2-A72D-AD84B912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F4711-2BB1-481F-8199-C3E1AD6B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5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0FBE-3F60-8242-BCA8-A7732350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-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FED5-334D-AA42-BD7F-3FA1ECE76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48" y="3429000"/>
            <a:ext cx="2588455" cy="776898"/>
          </a:xfrm>
        </p:spPr>
        <p:txBody>
          <a:bodyPr/>
          <a:lstStyle/>
          <a:p>
            <a:r>
              <a:rPr lang="en-US" dirty="0"/>
              <a:t>Using GET method to named route </a:t>
            </a:r>
            <a:r>
              <a:rPr lang="en-US" b="1" dirty="0" err="1"/>
              <a:t>training:index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ECFA7-CEC0-1B41-98D9-479F16C1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98" y="1325105"/>
            <a:ext cx="9454202" cy="50637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FB92FE-A7C9-414D-A30B-86F104E48126}"/>
              </a:ext>
            </a:extLst>
          </p:cNvPr>
          <p:cNvCxnSpPr>
            <a:cxnSpLocks/>
          </p:cNvCxnSpPr>
          <p:nvPr/>
        </p:nvCxnSpPr>
        <p:spPr>
          <a:xfrm>
            <a:off x="4045058" y="2138766"/>
            <a:ext cx="34573" cy="355864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452127-87C0-BD42-9848-C1742FFF1103}"/>
              </a:ext>
            </a:extLst>
          </p:cNvPr>
          <p:cNvCxnSpPr/>
          <p:nvPr/>
        </p:nvCxnSpPr>
        <p:spPr>
          <a:xfrm>
            <a:off x="12011466" y="2082018"/>
            <a:ext cx="0" cy="36153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3C9A40-415E-0641-AC48-B049B1325345}"/>
              </a:ext>
            </a:extLst>
          </p:cNvPr>
          <p:cNvCxnSpPr>
            <a:cxnSpLocks/>
          </p:cNvCxnSpPr>
          <p:nvPr/>
        </p:nvCxnSpPr>
        <p:spPr>
          <a:xfrm>
            <a:off x="4079631" y="2082018"/>
            <a:ext cx="79318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9135B7-86C5-A24C-86B8-64E4C4C281F1}"/>
              </a:ext>
            </a:extLst>
          </p:cNvPr>
          <p:cNvCxnSpPr>
            <a:cxnSpLocks/>
          </p:cNvCxnSpPr>
          <p:nvPr/>
        </p:nvCxnSpPr>
        <p:spPr>
          <a:xfrm>
            <a:off x="4079631" y="5695070"/>
            <a:ext cx="79318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D13B-01FF-4AB9-919C-9BDB14F0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95F890-8461-42CA-8771-174F0830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2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31C6-5DED-469B-A734-ED38A179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Simple routing ( routes/</a:t>
            </a:r>
            <a:r>
              <a:rPr lang="en-MY" dirty="0" err="1"/>
              <a:t>web.php</a:t>
            </a:r>
            <a:r>
              <a:rPr lang="en-MY" dirty="0"/>
              <a:t>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E849-B8A6-4BBF-991E-27DBD3954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6D074-4D2A-4CC6-A303-BB26E31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BB43F-DA06-43AE-A400-7603FA98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DC562-757F-43F2-9161-816F4C94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38"/>
            <a:ext cx="12192000" cy="3031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7C815-6770-4C77-95A7-1BBCB79E0F04}"/>
              </a:ext>
            </a:extLst>
          </p:cNvPr>
          <p:cNvSpPr txBox="1"/>
          <p:nvPr/>
        </p:nvSpPr>
        <p:spPr>
          <a:xfrm>
            <a:off x="7036876" y="3701534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index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FC3B164-516D-4FCA-9DF2-F16706499A62}"/>
              </a:ext>
            </a:extLst>
          </p:cNvPr>
          <p:cNvSpPr/>
          <p:nvPr/>
        </p:nvSpPr>
        <p:spPr>
          <a:xfrm>
            <a:off x="6682740" y="3794760"/>
            <a:ext cx="50330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644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9B8B1-A2F9-FF4B-92C8-7EE306A1E8DF}"/>
              </a:ext>
            </a:extLst>
          </p:cNvPr>
          <p:cNvSpPr txBox="1"/>
          <p:nvPr/>
        </p:nvSpPr>
        <p:spPr>
          <a:xfrm>
            <a:off x="593614" y="2053755"/>
            <a:ext cx="3421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With </a:t>
            </a:r>
            <a:r>
              <a:rPr lang="en-US" sz="2500" dirty="0" err="1">
                <a:solidFill>
                  <a:schemeClr val="bg1"/>
                </a:solidFill>
              </a:rPr>
              <a:t>Laragon</a:t>
            </a:r>
            <a:r>
              <a:rPr lang="en-US" sz="2500" dirty="0">
                <a:solidFill>
                  <a:schemeClr val="bg1"/>
                </a:solidFill>
              </a:rPr>
              <a:t>? </a:t>
            </a:r>
          </a:p>
          <a:p>
            <a:r>
              <a:rPr lang="en-US" sz="2500" dirty="0">
                <a:solidFill>
                  <a:schemeClr val="bg1"/>
                </a:solidFill>
              </a:rPr>
              <a:t>Never been EASIER.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83007-F6A8-F548-AC0C-A125910B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77" y="1649767"/>
            <a:ext cx="6301171" cy="4174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F10B5-640F-A54B-B92B-162867FE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72" y="2915529"/>
            <a:ext cx="1270000" cy="127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F34CB2-8FFE-4570-B14C-A2FC450AD842}"/>
              </a:ext>
            </a:extLst>
          </p:cNvPr>
          <p:cNvSpPr/>
          <p:nvPr/>
        </p:nvSpPr>
        <p:spPr>
          <a:xfrm>
            <a:off x="593613" y="853427"/>
            <a:ext cx="4330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6000" dirty="0">
                <a:solidFill>
                  <a:schemeClr val="bg1"/>
                </a:solidFill>
              </a:rPr>
              <a:t>laragon.org</a:t>
            </a:r>
          </a:p>
        </p:txBody>
      </p:sp>
    </p:spTree>
    <p:extLst>
      <p:ext uri="{BB962C8B-B14F-4D97-AF65-F5344CB8AC3E}">
        <p14:creationId xmlns:p14="http://schemas.microsoft.com/office/powerpoint/2010/main" val="2360478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php artisan route:list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31"/>
          <a:stretch/>
        </p:blipFill>
        <p:spPr>
          <a:xfrm>
            <a:off x="0" y="2823827"/>
            <a:ext cx="12192000" cy="10307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2227-3E71-4D61-A4DE-1CF55B2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B6216-0911-4DF6-A749-9E45ED8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61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FBD3-5F4F-6240-A301-5D20E0F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– Index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EA37D-C7AB-4A41-AC0C-19B5C7C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91" y="1531158"/>
            <a:ext cx="2875670" cy="4351338"/>
          </a:xfrm>
        </p:spPr>
        <p:txBody>
          <a:bodyPr/>
          <a:lstStyle/>
          <a:p>
            <a:r>
              <a:rPr lang="en-US" dirty="0"/>
              <a:t>Check if there is keyword, if there is keyword on query string, run query to search column where like title.</a:t>
            </a:r>
          </a:p>
          <a:p>
            <a:endParaRPr lang="en-US" dirty="0"/>
          </a:p>
          <a:p>
            <a:r>
              <a:rPr lang="en-US" dirty="0"/>
              <a:t>If no keyword, the method will return collection rows from trainings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18B68-26F3-B043-88D8-ACA2AA9F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20" y="1452579"/>
            <a:ext cx="8891330" cy="40958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549A6-D47A-4577-B747-0F0BD726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EBF76-7F6E-4FCA-841F-78797FA9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76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139170" y="2611056"/>
            <a:ext cx="6502101" cy="1133856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Tarmizi Sanusi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Khirulnizam Abd Rahman</a:t>
            </a:r>
          </a:p>
          <a:p>
            <a:pPr marL="0" indent="0" algn="r">
              <a:buNone/>
            </a:pPr>
            <a:r>
              <a:rPr lang="en-MY" sz="3500" dirty="0">
                <a:solidFill>
                  <a:schemeClr val="bg1"/>
                </a:solidFill>
              </a:rPr>
              <a:t>fstm.kuis.edu.my/blog/</a:t>
            </a:r>
            <a:r>
              <a:rPr lang="en-MY" sz="3500" dirty="0" err="1">
                <a:solidFill>
                  <a:schemeClr val="bg1"/>
                </a:solidFill>
              </a:rPr>
              <a:t>laravel</a:t>
            </a:r>
            <a:endParaRPr lang="en-US" sz="35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MY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AFF3A9-2281-4858-8F54-10CA7FED27A1}"/>
              </a:ext>
            </a:extLst>
          </p:cNvPr>
          <p:cNvSpPr txBox="1">
            <a:spLocks/>
          </p:cNvSpPr>
          <p:nvPr/>
        </p:nvSpPr>
        <p:spPr>
          <a:xfrm>
            <a:off x="2592705" y="784968"/>
            <a:ext cx="9048566" cy="222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t08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Pagination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42369-AB34-4C9F-AE0A-CC8538E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54" y="4246944"/>
            <a:ext cx="1977412" cy="2124568"/>
          </a:xfrm>
          <a:prstGeom prst="rect">
            <a:avLst/>
          </a:prstGeom>
        </p:spPr>
      </p:pic>
      <p:pic>
        <p:nvPicPr>
          <p:cNvPr id="11" name="Picture 4" descr="Image result for fstm logo">
            <a:extLst>
              <a:ext uri="{FF2B5EF4-FFF2-40B4-BE49-F238E27FC236}">
                <a16:creationId xmlns:a16="http://schemas.microsoft.com/office/drawing/2014/main" id="{500CDEEE-8C0E-40D3-8775-919AB11D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95" y="424694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B0E2B4-0E05-4BE9-96EF-48AB58C2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90" y="444233"/>
            <a:ext cx="2499689" cy="5883703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91501503-17BB-4EBF-B293-664E6C45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4B3616CF-05AE-4B9E-A8E0-01EE393B09A0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7011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6E7096-8A4F-448C-A817-78CD63408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9" t="16836" r="22966" b="22373"/>
          <a:stretch/>
        </p:blipFill>
        <p:spPr>
          <a:xfrm>
            <a:off x="1154624" y="1402597"/>
            <a:ext cx="8911525" cy="4774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C86A7E-86AE-48E0-ACBD-22584167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DEE10-567E-4F80-A20F-AF5E6CE2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65404-E5D0-4B35-A475-48F8359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D94D02D-A79E-4D8A-AD6D-964D2E6A3C67}"/>
              </a:ext>
            </a:extLst>
          </p:cNvPr>
          <p:cNvSpPr/>
          <p:nvPr/>
        </p:nvSpPr>
        <p:spPr>
          <a:xfrm>
            <a:off x="4891006" y="4925043"/>
            <a:ext cx="3401878" cy="16138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5839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97C8-5676-AF44-8661-5B06916C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- Pagination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44D52-F940-6040-B72C-829D6185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0910"/>
            <a:ext cx="8127567" cy="4706053"/>
          </a:xfrm>
        </p:spPr>
        <p:txBody>
          <a:bodyPr/>
          <a:lstStyle/>
          <a:p>
            <a:r>
              <a:rPr lang="en-US" dirty="0"/>
              <a:t>The paginate method automatically takes care of setting the proper limit and offset based on the current page being viewed by the user and append with keywords.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3E278-F371-8048-B3C6-3B58599F01D6}"/>
              </a:ext>
            </a:extLst>
          </p:cNvPr>
          <p:cNvSpPr txBox="1"/>
          <p:nvPr/>
        </p:nvSpPr>
        <p:spPr>
          <a:xfrm>
            <a:off x="838199" y="6176963"/>
            <a:ext cx="100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https://github.com/samtarmizi/laravel-spr/commit/6b0d8b3c64bd42c58af97fc49b2c48d983273f1d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153D0-8890-E84D-BE31-D0B8D0D4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36" y="2175891"/>
            <a:ext cx="7313177" cy="231590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ED7ED-B5AB-4E66-9A95-AC5286B7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92C15-3123-4F6D-999A-2B1D6C5C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E3E82-4E43-4375-9697-A217B0D22D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12" t="32882" r="16435" b="4544"/>
          <a:stretch/>
        </p:blipFill>
        <p:spPr>
          <a:xfrm>
            <a:off x="2874936" y="2611464"/>
            <a:ext cx="7313177" cy="36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7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431F-03D7-4319-BD1A-6C48A178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TrainingController@index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F3C03-6DAA-415C-A4A4-4E3C6B05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01AF9-67B7-4DE6-BBDD-A6D4804E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A33EB-4384-462D-8305-C6594F87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1D8E3-26A5-4394-BB2D-0A010020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85" y="2198326"/>
            <a:ext cx="8574181" cy="336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34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C26E-3DF9-4047-B1B3-E5561377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16" y="0"/>
            <a:ext cx="10749367" cy="1208868"/>
          </a:xfrm>
        </p:spPr>
        <p:txBody>
          <a:bodyPr/>
          <a:lstStyle/>
          <a:p>
            <a:r>
              <a:rPr lang="en-US" dirty="0"/>
              <a:t>Hacks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F61BD-3616-6947-BDDE-FAC669383383}"/>
              </a:ext>
            </a:extLst>
          </p:cNvPr>
          <p:cNvSpPr txBox="1"/>
          <p:nvPr/>
        </p:nvSpPr>
        <p:spPr>
          <a:xfrm>
            <a:off x="1097279" y="2264898"/>
            <a:ext cx="9833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Index - </a:t>
            </a:r>
            <a:r>
              <a:rPr lang="en-MY" dirty="0">
                <a:hlinkClick r:id="rId2"/>
              </a:rPr>
              <a:t>https://github.com/samtarmizi/laravel-spr/commit/1c925853f61da081f0e3ce298e58a4a423b66040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r>
              <a:rPr lang="en-MY" dirty="0"/>
              <a:t>Creating Create - </a:t>
            </a:r>
            <a:r>
              <a:rPr lang="en-MY" dirty="0">
                <a:hlinkClick r:id="rId3"/>
              </a:rPr>
              <a:t>https://github.com/samtarmizi/laravel-spr/commit/7a5b5f3b643bcb8a265af3bb9f4e94e3aef95aa1</a:t>
            </a:r>
            <a:endParaRPr lang="en-MY" dirty="0"/>
          </a:p>
          <a:p>
            <a:endParaRPr lang="en-MY" dirty="0"/>
          </a:p>
          <a:p>
            <a:r>
              <a:rPr lang="en-MY" dirty="0"/>
              <a:t>Creating Store - </a:t>
            </a:r>
            <a:r>
              <a:rPr lang="en-MY" dirty="0">
                <a:hlinkClick r:id="rId4"/>
              </a:rPr>
              <a:t>https://github.com/samtarmizi/laravel-spr/commit/2513b55c65bc4d27afa5004144ee2c7d41b3cbd7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7F81C-7914-4160-9B88-C5C82270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E2BE-A43E-41D0-BA1E-0254AFBE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20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57836" y="1051569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t10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npm not found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16195" y="3691055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230FC-6C19-4599-90EB-8505AF483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33214"/>
            <a:ext cx="2818616" cy="6164124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0D69413F-995B-4EDF-AD86-0CC490AE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03" y="4369389"/>
            <a:ext cx="3407054" cy="1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91FD951F-70A6-4FAC-B566-70AC2095EA71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0781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AAF7-4478-454F-A635-29407606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npm not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1373F-79B0-4F8E-A41C-AB770C885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058D6-7B18-4888-9704-4A42674A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E2140-1925-4E18-9C43-FD24D555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6E656-E7EA-4214-80E3-105CCC18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7" t="7459" r="14004" b="31977"/>
          <a:stretch/>
        </p:blipFill>
        <p:spPr>
          <a:xfrm>
            <a:off x="838201" y="1766806"/>
            <a:ext cx="8508569" cy="4153546"/>
          </a:xfrm>
          <a:prstGeom prst="rect">
            <a:avLst/>
          </a:prstGeom>
        </p:spPr>
      </p:pic>
      <p:pic>
        <p:nvPicPr>
          <p:cNvPr id="1026" name="Picture 2" descr="Image result for exclamation">
            <a:extLst>
              <a:ext uri="{FF2B5EF4-FFF2-40B4-BE49-F238E27FC236}">
                <a16:creationId xmlns:a16="http://schemas.microsoft.com/office/drawing/2014/main" id="{B13664AE-22F3-4C51-878C-51AC8755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986" y="1441342"/>
            <a:ext cx="2557221" cy="491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8667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Authentication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513" y="2426088"/>
            <a:ext cx="7684773" cy="36775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0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3ABC-F235-194D-9D0C-72B80588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Laragon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79B1D-C24E-6741-AD8D-3DE54795A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516814" cy="4351338"/>
          </a:xfrm>
        </p:spPr>
        <p:txBody>
          <a:bodyPr>
            <a:normAutofit/>
          </a:bodyPr>
          <a:lstStyle/>
          <a:p>
            <a:r>
              <a:rPr lang="en-US" b="1" dirty="0"/>
              <a:t>What is </a:t>
            </a:r>
            <a:r>
              <a:rPr lang="en-US" b="1" dirty="0" err="1"/>
              <a:t>Laragon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is a portable, isolated, fast &amp; powerful universal development environment for PHP, Node.js, Python, Java, Go, Ruby. It is fast, lightweight, easy-to-use and easy-to-extend.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Why </a:t>
            </a:r>
            <a:r>
              <a:rPr lang="en-US" b="1" dirty="0" err="1"/>
              <a:t>Laragon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is great for building and managing modern web applications. It is focused on performance - designed around stability, simplicity, flexibility and freedom.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improves web development. Developers all over the world are using </a:t>
            </a:r>
            <a:r>
              <a:rPr lang="en-US" dirty="0" err="1"/>
              <a:t>Laragon</a:t>
            </a:r>
            <a:r>
              <a:rPr lang="en-US" dirty="0"/>
              <a:t> to make apps quickly and easily. It is used by thousands of developers with loves. You can check out the Testimonials to see how users think of </a:t>
            </a:r>
            <a:r>
              <a:rPr lang="en-US" dirty="0" err="1"/>
              <a:t>Laragon</a:t>
            </a:r>
            <a:r>
              <a:rPr lang="en-US" dirty="0"/>
              <a:t> and it’s features page for more details.</a:t>
            </a:r>
            <a:endParaRPr lang="en-MY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245A2-1EE5-4C14-96C8-A98EAC51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CFE2-2333-4284-A21C-570CA644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79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EF6F-1719-45AF-AD94-6823DB07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Laragon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FE27-0525-4CDC-B216-33F872DD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99" y="1523408"/>
            <a:ext cx="4167753" cy="4351338"/>
          </a:xfrm>
        </p:spPr>
        <p:txBody>
          <a:bodyPr>
            <a:normAutofit/>
          </a:bodyPr>
          <a:lstStyle/>
          <a:p>
            <a:r>
              <a:rPr lang="en-MY" sz="2400" dirty="0"/>
              <a:t>Includes NODEJS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C8B6B-4E0E-41DC-BB8B-B31FC8EA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E341A-537B-456A-9474-E9FB3CFB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ED985-F15B-42BC-BAFB-B236A7144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4" r="16507" b="29224"/>
          <a:stretch/>
        </p:blipFill>
        <p:spPr>
          <a:xfrm>
            <a:off x="2878586" y="214155"/>
            <a:ext cx="9291004" cy="6142197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C48D59CB-F259-4BAF-864B-05EFC33CF804}"/>
              </a:ext>
            </a:extLst>
          </p:cNvPr>
          <p:cNvSpPr/>
          <p:nvPr/>
        </p:nvSpPr>
        <p:spPr>
          <a:xfrm>
            <a:off x="2046765" y="4353051"/>
            <a:ext cx="3487271" cy="129988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9728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Terminal in Laragon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94" y="2410848"/>
            <a:ext cx="6044684" cy="28926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EAEB8-39C0-4F75-908D-FFD5E3E0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70" t="1991" r="10445" b="22666"/>
          <a:stretch/>
        </p:blipFill>
        <p:spPr>
          <a:xfrm>
            <a:off x="1976034" y="1189355"/>
            <a:ext cx="8849532" cy="516699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9DECB2C-CD83-43E8-AEC4-1981CD40106C}"/>
              </a:ext>
            </a:extLst>
          </p:cNvPr>
          <p:cNvSpPr/>
          <p:nvPr/>
        </p:nvSpPr>
        <p:spPr>
          <a:xfrm rot="5400000" flipH="1">
            <a:off x="8160931" y="4595905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67560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FE4D-05CA-414A-AE7A-4AAD69FE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Locate nodejs in Laragon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BF251-1540-4F3A-99AA-7AC5C8C0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D2BDF-152D-4A1B-B20F-8A25FAE4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78C11-35AD-497B-85CF-F18795CE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9E436-C76B-40EC-86F6-EDCAEF689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7457" b="8927"/>
          <a:stretch/>
        </p:blipFill>
        <p:spPr>
          <a:xfrm>
            <a:off x="3376048" y="1123627"/>
            <a:ext cx="7620000" cy="57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20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E6B3-4FEE-4565-ACA0-444292D3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135CB-D82E-4DCA-AC33-664AFC4E4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D510F-3262-47C6-8ACC-8936F534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35DA4-5A29-473E-A919-D8800DF2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D4DC6-D97C-45D3-BB14-8731D2AE1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5" r="45593"/>
          <a:stretch/>
        </p:blipFill>
        <p:spPr>
          <a:xfrm>
            <a:off x="2386739" y="1309606"/>
            <a:ext cx="6633275" cy="53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81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C2AF-65F1-47AB-86FC-3FB8B27A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Set path to nodejs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10A2-B733-4856-BEE9-0EB719DC4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81222-E734-4694-BFFB-79288DD1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2C7ED-F94C-4476-8038-86AF5B9A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65AE8-CF34-44A3-8710-6CA0A9D4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" t="4633" r="13369" b="15141"/>
          <a:stretch/>
        </p:blipFill>
        <p:spPr>
          <a:xfrm>
            <a:off x="1573078" y="1123302"/>
            <a:ext cx="10618922" cy="571602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026EE4C-2500-4563-8453-FAA30B753F26}"/>
              </a:ext>
            </a:extLst>
          </p:cNvPr>
          <p:cNvSpPr/>
          <p:nvPr/>
        </p:nvSpPr>
        <p:spPr>
          <a:xfrm flipH="1">
            <a:off x="2781945" y="3859078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42DE2C7-1C4D-4228-9E13-81D65EFE3E54}"/>
              </a:ext>
            </a:extLst>
          </p:cNvPr>
          <p:cNvSpPr/>
          <p:nvPr/>
        </p:nvSpPr>
        <p:spPr>
          <a:xfrm flipH="1">
            <a:off x="4203274" y="2710722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D3D93B4-CD56-4590-86EC-6361A0DE9EF0}"/>
              </a:ext>
            </a:extLst>
          </p:cNvPr>
          <p:cNvSpPr/>
          <p:nvPr/>
        </p:nvSpPr>
        <p:spPr>
          <a:xfrm flipH="1">
            <a:off x="6957770" y="3593024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11181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537E-BF26-4DEA-AD31-1243AAFC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NODEJS.ORG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AAE9-62DA-454A-8190-8A958718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DA25F-5050-46AF-8012-B9508DCE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E06C-F926-41AE-AFF2-30515F0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B1AE6-8B33-4FFF-A55B-2701D0D07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8" t="4181" r="15211" b="19435"/>
          <a:stretch/>
        </p:blipFill>
        <p:spPr>
          <a:xfrm>
            <a:off x="2363492" y="1160543"/>
            <a:ext cx="7791294" cy="5325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A9B59E-E2ED-4EB7-9C09-48E3F23BE288}"/>
              </a:ext>
            </a:extLst>
          </p:cNvPr>
          <p:cNvSpPr/>
          <p:nvPr/>
        </p:nvSpPr>
        <p:spPr>
          <a:xfrm>
            <a:off x="4021810" y="3642102"/>
            <a:ext cx="2177512" cy="1619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67482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10323-FE34-4B7F-8957-644C3E3C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6" y="375833"/>
            <a:ext cx="3848517" cy="6106333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4688335-9A87-4B13-AE93-66B15EB872CF}"/>
              </a:ext>
            </a:extLst>
          </p:cNvPr>
          <p:cNvSpPr/>
          <p:nvPr/>
        </p:nvSpPr>
        <p:spPr>
          <a:xfrm>
            <a:off x="3034762" y="255969"/>
            <a:ext cx="2329131" cy="6334685"/>
          </a:xfrm>
          <a:prstGeom prst="triangl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57836" y="1051569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t11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Middleware </a:t>
            </a:r>
            <a:b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enforced Auth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16195" y="3691055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0D69413F-995B-4EDF-AD86-0CC490AE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03" y="4369389"/>
            <a:ext cx="3407054" cy="1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91FD951F-70A6-4FAC-B566-70AC2095EA71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99643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07E9-DDF2-2347-9198-FC9D04D1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5969-A58F-DD49-8CE9-F85D18CD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Middleware provide a convenient mechanism for filtering HTTP requests entering your application. </a:t>
            </a:r>
          </a:p>
          <a:p>
            <a:endParaRPr lang="en-US" dirty="0"/>
          </a:p>
          <a:p>
            <a:r>
              <a:rPr lang="en-US" dirty="0"/>
              <a:t>For example, Laravel includes a middleware that verifies the user of your application is authenticated. If the user is not authenticated, the middleware will redirect the user to the login screen.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5B457-70A2-4A4E-8C13-42CAFCF0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54" y="1729772"/>
            <a:ext cx="7146668" cy="525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B430D-8467-184F-B2B4-E757A8C6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99" y="3429000"/>
            <a:ext cx="7113405" cy="212842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74035-B490-4858-86CD-7C67BF58F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8FE3B-1D59-4269-9564-BB2C130E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55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E91E-8AEC-4A82-A00F-8912A63F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to dashboard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1CB5-BC5F-4DCD-B7A1-E8AEFB3C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1EAB9-8F6E-4768-BF75-DE86E340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AF935-509D-433E-89EF-238AA8DA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26851-076F-4199-8846-5747DC2EE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14"/>
          <a:stretch/>
        </p:blipFill>
        <p:spPr>
          <a:xfrm>
            <a:off x="0" y="1208868"/>
            <a:ext cx="12192000" cy="49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21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4688335-9A87-4B13-AE93-66B15EB872CF}"/>
              </a:ext>
            </a:extLst>
          </p:cNvPr>
          <p:cNvSpPr/>
          <p:nvPr/>
        </p:nvSpPr>
        <p:spPr>
          <a:xfrm>
            <a:off x="3034762" y="255969"/>
            <a:ext cx="2329131" cy="6334685"/>
          </a:xfrm>
          <a:prstGeom prst="triangl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95216" y="1289875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t12</a:t>
            </a:r>
            <a:b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bg1"/>
                </a:solidFill>
              </a:rPr>
              <a:t>Test Laravel project from Github repo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850" y="4458989"/>
            <a:ext cx="1838220" cy="197501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790" y="4458989"/>
            <a:ext cx="1975018" cy="19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5F144-8011-475C-9E1E-BA431342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77393"/>
            <a:ext cx="1969055" cy="30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B1BC-3686-4C4C-A00C-7CD51F91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DB root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35139-658A-8D45-BE5B-15481677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66" y="1666950"/>
            <a:ext cx="7086600" cy="46686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E7F45-0209-4EDC-ABBB-BCAF1FA7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7116C-A85D-4821-8D52-D01F53BB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537E-BF26-4DEA-AD31-1243AAFC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NODEJS.ORG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AAE9-62DA-454A-8190-8A958718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DA25F-5050-46AF-8012-B9508DCE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E06C-F926-41AE-AFF2-30515F0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B1AE6-8B33-4FFF-A55B-2701D0D07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8" t="4181" r="15211" b="19435"/>
          <a:stretch/>
        </p:blipFill>
        <p:spPr>
          <a:xfrm>
            <a:off x="2363492" y="1160543"/>
            <a:ext cx="7791294" cy="5325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A9B59E-E2ED-4EB7-9C09-48E3F23BE288}"/>
              </a:ext>
            </a:extLst>
          </p:cNvPr>
          <p:cNvSpPr/>
          <p:nvPr/>
        </p:nvSpPr>
        <p:spPr>
          <a:xfrm>
            <a:off x="4021810" y="3642102"/>
            <a:ext cx="2177512" cy="1619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55827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8554-FDB4-4C37-A3C2-83A1780D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Github.com/khirulnizam/lara7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34B52-C549-4211-8118-2830025E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15182-D5A0-43D0-993D-345B41AC1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9A374-1C3B-490E-B1FB-E925E07E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1ED9-1C98-4B25-9101-836723F02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" b="19096"/>
          <a:stretch/>
        </p:blipFill>
        <p:spPr>
          <a:xfrm>
            <a:off x="0" y="1136275"/>
            <a:ext cx="12192000" cy="529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10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66B8-5216-4271-AB29-D00F759E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Git clone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A7EEA-0AD5-47CE-8001-792EDF2E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5DF73-4EE2-4458-AF26-7BA7B13F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FFF0F-6CC2-4798-81BB-9DCCD4094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712"/>
          <a:stretch/>
        </p:blipFill>
        <p:spPr>
          <a:xfrm>
            <a:off x="0" y="1518834"/>
            <a:ext cx="12192000" cy="25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892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10C8-0A0B-455E-922B-17F8D48A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composer &amp; npm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9EF5-96D0-49CC-B02A-D5092D34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BA4B4-9F3D-408E-AF18-12C202F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45296-66AF-4D6B-94F2-D9A70C9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9C203-D386-4B33-89FE-BD8D8075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41" y="1177466"/>
            <a:ext cx="7845533" cy="53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4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D10-DD26-4767-9670-37EC987A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.env file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16962-E991-41B9-BB3C-0F3FB737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9B658-265F-462B-9F83-BB93BEEA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F5828-BF04-4309-B75D-553C75FF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81" y="604434"/>
            <a:ext cx="8367759" cy="53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754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8B86-42DD-4A6B-BD65-20953146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migrate &amp; seed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39A3-B54B-49CB-9302-109C98DD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072965" cy="4351338"/>
          </a:xfrm>
        </p:spPr>
        <p:txBody>
          <a:bodyPr>
            <a:normAutofit fontScale="92500" lnSpcReduction="20000"/>
          </a:bodyPr>
          <a:lstStyle/>
          <a:p>
            <a:r>
              <a:rPr lang="en-MY" sz="2800" dirty="0"/>
              <a:t>Inside Laravel project folder</a:t>
            </a:r>
          </a:p>
          <a:p>
            <a:endParaRPr lang="en-MY" sz="2800" dirty="0"/>
          </a:p>
          <a:p>
            <a:r>
              <a:rPr lang="en-MY" sz="2800" dirty="0"/>
              <a:t>php artisan key:generate</a:t>
            </a:r>
          </a:p>
          <a:p>
            <a:endParaRPr lang="en-MY" sz="2800" dirty="0"/>
          </a:p>
          <a:p>
            <a:r>
              <a:rPr lang="en-MY" sz="2800" dirty="0"/>
              <a:t>php artisan migrate</a:t>
            </a:r>
          </a:p>
          <a:p>
            <a:endParaRPr lang="en-MY" sz="2800" dirty="0"/>
          </a:p>
          <a:p>
            <a:r>
              <a:rPr lang="en-MY" sz="2800" dirty="0"/>
              <a:t>php artisan db:seed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06CCB-A259-4E0A-99CC-BD42CBCB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DEC84-D347-4D46-99A3-3B0A64E2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93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359508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18537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</a:t>
            </a:r>
          </a:p>
          <a:p>
            <a:pPr marL="342900" indent="-342900">
              <a:buAutoNum type="arabicPeriod"/>
            </a:pPr>
            <a:r>
              <a:rPr lang="en-US" dirty="0"/>
              <a:t>Go to trainings folder, create:</a:t>
            </a:r>
          </a:p>
          <a:p>
            <a:pPr marL="1028700" lvl="1" indent="-342900">
              <a:buAutoNum type="arabicPeriod"/>
            </a:pPr>
            <a:r>
              <a:rPr lang="en-US" dirty="0" err="1"/>
              <a:t>show.blade.php</a:t>
            </a:r>
            <a:endParaRPr lang="en-US" dirty="0"/>
          </a:p>
          <a:p>
            <a:pPr marL="1028700" lvl="1" indent="-342900">
              <a:buAutoNum type="arabicPeriod"/>
            </a:pPr>
            <a:r>
              <a:rPr lang="en-US" dirty="0" err="1"/>
              <a:t>edit.blade.php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32F8-6846-E742-B35E-8E4221EF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" t="-1" r="-534" b="13696"/>
          <a:stretch/>
        </p:blipFill>
        <p:spPr>
          <a:xfrm>
            <a:off x="7055211" y="1708451"/>
            <a:ext cx="2997200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62ED0-2343-4B7B-86DB-BAAD0C97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1C0F-3221-4137-85FB-BAF28471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5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2591630"/>
          </a:xfrm>
        </p:spPr>
        <p:txBody>
          <a:bodyPr/>
          <a:lstStyle/>
          <a:p>
            <a:r>
              <a:rPr lang="en-US" dirty="0"/>
              <a:t>7 method in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855155"/>
            <a:ext cx="4978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08B7B-9734-E94D-B6CA-4795B577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4" y="1389063"/>
            <a:ext cx="1397000" cy="47879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8C1B06-E983-0E4E-86EB-E2828027F203}"/>
              </a:ext>
            </a:extLst>
          </p:cNvPr>
          <p:cNvCxnSpPr/>
          <p:nvPr/>
        </p:nvCxnSpPr>
        <p:spPr>
          <a:xfrm>
            <a:off x="7454616" y="2217682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8DB771-F22C-974D-BEF3-AA19301FB4CA}"/>
              </a:ext>
            </a:extLst>
          </p:cNvPr>
          <p:cNvCxnSpPr/>
          <p:nvPr/>
        </p:nvCxnSpPr>
        <p:spPr>
          <a:xfrm>
            <a:off x="7454616" y="2855155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52A524-48BC-B04C-BFBA-754C5C669A28}"/>
              </a:ext>
            </a:extLst>
          </p:cNvPr>
          <p:cNvCxnSpPr/>
          <p:nvPr/>
        </p:nvCxnSpPr>
        <p:spPr>
          <a:xfrm>
            <a:off x="7381044" y="3444765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59F4-8533-405B-8A4D-EB04D427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A12F8B-AC81-4E5A-8AB5-1EC0A03C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15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Show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60BD3-C24B-DA4A-9F3D-7C653F97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93451"/>
            <a:ext cx="8089462" cy="1876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EFA019-DB48-7B4F-83A6-D4529C0A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26" y="3632697"/>
            <a:ext cx="5168900" cy="965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C8E77-EC53-460F-B0FF-C4B5FF5A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A4E4-C6FA-46A1-B503-C851C23D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312847" y="1168204"/>
            <a:ext cx="7235414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t02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 err="1">
                <a:solidFill>
                  <a:srgbClr val="FFFF00"/>
                </a:solidFill>
              </a:rPr>
              <a:t>Tambah</a:t>
            </a:r>
            <a:r>
              <a:rPr lang="en-MY" sz="6000" dirty="0">
                <a:solidFill>
                  <a:srgbClr val="FFFF00"/>
                </a:solidFill>
              </a:rPr>
              <a:t> </a:t>
            </a:r>
            <a:r>
              <a:rPr lang="en-MY" sz="6000" dirty="0" err="1">
                <a:solidFill>
                  <a:srgbClr val="FFFF00"/>
                </a:solidFill>
              </a:rPr>
              <a:t>laman</a:t>
            </a:r>
            <a:r>
              <a:rPr lang="en-MY" sz="6000" dirty="0">
                <a:solidFill>
                  <a:srgbClr val="FFFF00"/>
                </a:solidFill>
              </a:rPr>
              <a:t> login &amp; daftar </a:t>
            </a:r>
            <a:r>
              <a:rPr lang="en-MY" sz="6000" dirty="0" err="1">
                <a:solidFill>
                  <a:srgbClr val="FFFF00"/>
                </a:solidFill>
              </a:rPr>
              <a:t>pengguna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491246" y="3345594"/>
            <a:ext cx="9103065" cy="113385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342" y="4418524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54" y="441852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67C6F-2DA8-497B-8743-4C83D9AD49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9" b="2225"/>
          <a:stretch/>
        </p:blipFill>
        <p:spPr>
          <a:xfrm>
            <a:off x="332423" y="375834"/>
            <a:ext cx="2955021" cy="6106332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97AE29E3-6211-4EDE-9824-1C4D1B18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F8115CF2-69EC-480D-9B18-F3B9884AD1FF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51226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Show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83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resources/views/trainings/</a:t>
            </a:r>
            <a:r>
              <a:rPr lang="en-US" dirty="0" err="1"/>
              <a:t>show.blade.php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CBBFF-1FD7-D249-8102-6EE76A63B3A0}"/>
              </a:ext>
            </a:extLst>
          </p:cNvPr>
          <p:cNvSpPr txBox="1"/>
          <p:nvPr/>
        </p:nvSpPr>
        <p:spPr>
          <a:xfrm>
            <a:off x="703384" y="5743434"/>
            <a:ext cx="10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https://github.com/samtarmizi/laravel-spr/blob/f024cb1035331aa1e845db71e5321ba154016140/resources/views/trainings/show.blade.php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BE532-7CB8-4C42-B221-5CD3FDCF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0BF10-FA41-4B99-85CD-4C55E18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6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142E-6158-4268-B460-071792C2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4CFF-A019-4B67-B32F-2B7C61C11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922BB-8964-4F99-A8DD-533BC14E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33920-90A5-40B2-A994-E17C16F4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2279A-AFA6-4D30-AA7E-323E8039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8" y="1367312"/>
            <a:ext cx="11375422" cy="49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8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4742836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Edit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6546F-A1FE-E740-B2DD-8FF53A12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30" y="4781988"/>
            <a:ext cx="6268577" cy="1170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6B12C-CF4F-A24D-B794-F84C1540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12" y="1340288"/>
            <a:ext cx="10375900" cy="34417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E24B-B921-4AA9-B4C5-B2D0B2F9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9E3EB-DB7F-463D-8946-4B67BB37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3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Edit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83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</a:t>
            </a:r>
            <a:br>
              <a:rPr lang="en-US" dirty="0"/>
            </a:br>
            <a:r>
              <a:rPr lang="en-US" dirty="0"/>
              <a:t>resources/views directory</a:t>
            </a:r>
          </a:p>
          <a:p>
            <a:endParaRPr lang="en-US" dirty="0"/>
          </a:p>
          <a:p>
            <a:r>
              <a:rPr lang="en-US" dirty="0"/>
              <a:t>Go to </a:t>
            </a:r>
          </a:p>
          <a:p>
            <a:r>
              <a:rPr lang="en-US" dirty="0"/>
              <a:t>resources/views/trainings/</a:t>
            </a:r>
            <a:r>
              <a:rPr lang="en-US" dirty="0" err="1"/>
              <a:t>edit.blade.php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641FA-C6E0-FE4F-9CFD-E4A2D0D93C3F}"/>
              </a:ext>
            </a:extLst>
          </p:cNvPr>
          <p:cNvSpPr txBox="1"/>
          <p:nvPr/>
        </p:nvSpPr>
        <p:spPr>
          <a:xfrm>
            <a:off x="337148" y="5755231"/>
            <a:ext cx="10354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https://github.com/samtarmizi/laravel-spr/blob/f024cb1035331aa1e845db71e5321ba154016140/resources/views/trainings/edit.blade.php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55AD5-603A-4C62-B279-D53F5912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9A9BB-636E-4C19-872B-C593112B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47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EA1D-D92E-406F-B1B5-438A4E7B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555C-90CF-44A8-A79E-BE887C9E4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7ED10-26E9-4FFE-94D1-CEE59E44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81D35-6C8E-447E-9089-BF744007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00B4B-B4C2-4A68-8E27-B46BFC5A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8415"/>
            <a:ext cx="10311422" cy="53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490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484242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FF4DD-459F-4F43-AF34-632B7FFA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69" y="1447143"/>
            <a:ext cx="7530573" cy="168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96CBB2-0A6D-DD4E-8F86-B4D58CFB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69" y="3724083"/>
            <a:ext cx="6134100" cy="1549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12731-4AF0-48D4-960D-1247D3D9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ECB6-C50C-4C82-9A98-969BD0E0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64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1506844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– Destroy/Delete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FB40B-3B4C-194D-9A4E-D4E4E1E4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386" y="3721736"/>
            <a:ext cx="4399455" cy="176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77D25-E57F-EC42-8033-2EB4FAEB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7" y="1541573"/>
            <a:ext cx="8963215" cy="17727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A436-B1D1-4B76-8A40-16AA7603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5699C-9A51-4F46-B906-17229DE4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24553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0</TotalTime>
  <Words>2861</Words>
  <Application>Microsoft Office PowerPoint</Application>
  <PresentationFormat>Widescreen</PresentationFormat>
  <Paragraphs>440</Paragraphs>
  <Slides>103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Courier New</vt:lpstr>
      <vt:lpstr>WelcomeDoc</vt:lpstr>
      <vt:lpstr>Laravel 01  Pemula – Pertengahan bit.ly/fstmtube  </vt:lpstr>
      <vt:lpstr>Laravel 01 Bina Projek  Laravel Pemula </vt:lpstr>
      <vt:lpstr>Module Outcome</vt:lpstr>
      <vt:lpstr>PowerPoint Presentation</vt:lpstr>
      <vt:lpstr>Create Laravel First Project</vt:lpstr>
      <vt:lpstr>PowerPoint Presentation</vt:lpstr>
      <vt:lpstr>Laragon</vt:lpstr>
      <vt:lpstr>Change DB root password</vt:lpstr>
      <vt:lpstr>Laravel t02 Tambah laman login &amp; daftar pengguna </vt:lpstr>
      <vt:lpstr>Turn On Laragon</vt:lpstr>
      <vt:lpstr>Create Project</vt:lpstr>
      <vt:lpstr>Laravel project with Pretty URL</vt:lpstr>
      <vt:lpstr>Update DB credentials in .env</vt:lpstr>
      <vt:lpstr>Download and install phpmyadmin.Net</vt:lpstr>
      <vt:lpstr>Phpmyadmin config.inc</vt:lpstr>
      <vt:lpstr>Authentication Module</vt:lpstr>
      <vt:lpstr>Authentication Module</vt:lpstr>
      <vt:lpstr>PowerPoint Presentation</vt:lpstr>
      <vt:lpstr>Laravel t03 Pangkalan data – migration, seeder &amp; factory </vt:lpstr>
      <vt:lpstr>PowerPoint Presentation</vt:lpstr>
      <vt:lpstr>PowerPoint Presentation</vt:lpstr>
      <vt:lpstr>Working with Database</vt:lpstr>
      <vt:lpstr>php artisan migrate</vt:lpstr>
      <vt:lpstr>Model</vt:lpstr>
      <vt:lpstr>Model</vt:lpstr>
      <vt:lpstr>Working with Database</vt:lpstr>
      <vt:lpstr>Working with Database : run seeder</vt:lpstr>
      <vt:lpstr>Working with Database</vt:lpstr>
      <vt:lpstr>PowerPoint Presentation</vt:lpstr>
      <vt:lpstr>Laravel t04 Views (create form)</vt:lpstr>
      <vt:lpstr>Laravel t05 Views (save new record)</vt:lpstr>
      <vt:lpstr>Laravel t06 Views (list records in index)</vt:lpstr>
      <vt:lpstr>PowerPoint Presentation</vt:lpstr>
      <vt:lpstr>Create new record interface (create.blade.php)</vt:lpstr>
      <vt:lpstr>Training index.blade.php</vt:lpstr>
      <vt:lpstr>Views</vt:lpstr>
      <vt:lpstr>Views – Create View</vt:lpstr>
      <vt:lpstr>Views – Index View</vt:lpstr>
      <vt:lpstr>Laravel t07 Controller </vt:lpstr>
      <vt:lpstr>PowerPoint Presentation</vt:lpstr>
      <vt:lpstr>Controller</vt:lpstr>
      <vt:lpstr>Controller</vt:lpstr>
      <vt:lpstr>Controller - Create</vt:lpstr>
      <vt:lpstr>Controller - Index</vt:lpstr>
      <vt:lpstr>Controller - Store</vt:lpstr>
      <vt:lpstr>Laravel t09 Routing </vt:lpstr>
      <vt:lpstr>PowerPoint Presentation</vt:lpstr>
      <vt:lpstr>Routing</vt:lpstr>
      <vt:lpstr>Simple Routing</vt:lpstr>
      <vt:lpstr>Simple routing ( routes/web.php )</vt:lpstr>
      <vt:lpstr>Simple Routing</vt:lpstr>
      <vt:lpstr>php artisan route:list</vt:lpstr>
      <vt:lpstr>PowerPoint Presentation</vt:lpstr>
      <vt:lpstr>Advanced ROUTING: group &amp; named</vt:lpstr>
      <vt:lpstr>php artisan route:list</vt:lpstr>
      <vt:lpstr>PowerPoint Presentation</vt:lpstr>
      <vt:lpstr>Search</vt:lpstr>
      <vt:lpstr>Search - Form</vt:lpstr>
      <vt:lpstr>Simple routing ( routes/web.php )</vt:lpstr>
      <vt:lpstr>Simple Routing</vt:lpstr>
      <vt:lpstr>Search – Index Method</vt:lpstr>
      <vt:lpstr>PowerPoint Presentation</vt:lpstr>
      <vt:lpstr>PowerPoint Presentation</vt:lpstr>
      <vt:lpstr>Search - Pagination</vt:lpstr>
      <vt:lpstr>TrainingController@index</vt:lpstr>
      <vt:lpstr>Hacks</vt:lpstr>
      <vt:lpstr>Laravel t10 npm not found</vt:lpstr>
      <vt:lpstr>npm not found</vt:lpstr>
      <vt:lpstr>Authentication Module</vt:lpstr>
      <vt:lpstr>Laragon</vt:lpstr>
      <vt:lpstr>Terminal in Laragon</vt:lpstr>
      <vt:lpstr>Locate nodejs in Laragon</vt:lpstr>
      <vt:lpstr>Environment variables</vt:lpstr>
      <vt:lpstr>Set path to nodejs</vt:lpstr>
      <vt:lpstr>NODEJS.ORG</vt:lpstr>
      <vt:lpstr>Laravel t11 Middleware  enforced Auth</vt:lpstr>
      <vt:lpstr>Middleware</vt:lpstr>
      <vt:lpstr>Add to dashboard menu</vt:lpstr>
      <vt:lpstr>Laravel t12  Test Laravel project from Github repo</vt:lpstr>
      <vt:lpstr>NODEJS.ORG</vt:lpstr>
      <vt:lpstr>Github.com/khirulnizam/lara7</vt:lpstr>
      <vt:lpstr>Git clone</vt:lpstr>
      <vt:lpstr>composer &amp; npm install</vt:lpstr>
      <vt:lpstr>.env file </vt:lpstr>
      <vt:lpstr>php artisan migrate &amp; seed</vt:lpstr>
      <vt:lpstr>PowerPoint Presentation</vt:lpstr>
      <vt:lpstr>Views</vt:lpstr>
      <vt:lpstr>Controller</vt:lpstr>
      <vt:lpstr>Controller - Show</vt:lpstr>
      <vt:lpstr>Views – Show View</vt:lpstr>
      <vt:lpstr>PowerPoint Presentation</vt:lpstr>
      <vt:lpstr>PowerPoint Presentation</vt:lpstr>
      <vt:lpstr>Controller - Edit</vt:lpstr>
      <vt:lpstr>Views – Edit View</vt:lpstr>
      <vt:lpstr>PowerPoint Presentation</vt:lpstr>
      <vt:lpstr>PowerPoint Presentation</vt:lpstr>
      <vt:lpstr>Controller - Update</vt:lpstr>
      <vt:lpstr>PowerPoint Presentation</vt:lpstr>
      <vt:lpstr>Controller – Destroy/Delete</vt:lpstr>
      <vt:lpstr>Routing – Group and Named Route</vt:lpstr>
      <vt:lpstr>Routing – Group and Named Route</vt:lpstr>
      <vt:lpstr>Routing – Named Route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2020-02-01T07:42:50Z</dcterms:created>
  <dcterms:modified xsi:type="dcterms:W3CDTF">2020-03-28T01:45:13Z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